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sldIdLst>
    <p:sldId id="270" r:id="rId2"/>
    <p:sldId id="271" r:id="rId3"/>
    <p:sldId id="293" r:id="rId4"/>
    <p:sldId id="296" r:id="rId5"/>
    <p:sldId id="294" r:id="rId6"/>
    <p:sldId id="287" r:id="rId7"/>
    <p:sldId id="295" r:id="rId8"/>
    <p:sldId id="288" r:id="rId9"/>
    <p:sldId id="289" r:id="rId10"/>
    <p:sldId id="290" r:id="rId11"/>
    <p:sldId id="273" r:id="rId12"/>
    <p:sldId id="291" r:id="rId13"/>
    <p:sldId id="275" r:id="rId14"/>
    <p:sldId id="276" r:id="rId15"/>
    <p:sldId id="277" r:id="rId16"/>
    <p:sldId id="292" r:id="rId17"/>
    <p:sldId id="278" r:id="rId18"/>
    <p:sldId id="259" r:id="rId19"/>
    <p:sldId id="279" r:id="rId20"/>
    <p:sldId id="281" r:id="rId21"/>
    <p:sldId id="282" r:id="rId22"/>
    <p:sldId id="283" r:id="rId23"/>
    <p:sldId id="284" r:id="rId24"/>
    <p:sldId id="285" r:id="rId25"/>
    <p:sldId id="260" r:id="rId26"/>
    <p:sldId id="268" r:id="rId27"/>
    <p:sldId id="269" r:id="rId2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autoAdjust="0"/>
    <p:restoredTop sz="94776" autoAdjust="0"/>
  </p:normalViewPr>
  <p:slideViewPr>
    <p:cSldViewPr>
      <p:cViewPr varScale="1">
        <p:scale>
          <a:sx n="78" d="100"/>
          <a:sy n="78" d="100"/>
        </p:scale>
        <p:origin x="-274"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5D5637-3D00-44CD-B4E5-1F18D0319777}" type="slidenum">
              <a:rPr lang="en-US"/>
              <a:pPr>
                <a:defRPr/>
              </a:pPr>
              <a:t>‹#›</a:t>
            </a:fld>
            <a:endParaRPr lang="en-US"/>
          </a:p>
        </p:txBody>
      </p:sp>
    </p:spTree>
    <p:extLst>
      <p:ext uri="{BB962C8B-B14F-4D97-AF65-F5344CB8AC3E}">
        <p14:creationId xmlns="" xmlns:p14="http://schemas.microsoft.com/office/powerpoint/2010/main" val="2837439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64FEF7-5756-4B8D-BC7E-664B3A5B1CBB}" type="slidenum">
              <a:rPr lang="en-US"/>
              <a:pPr>
                <a:defRPr/>
              </a:pPr>
              <a:t>‹#›</a:t>
            </a:fld>
            <a:endParaRPr lang="en-US"/>
          </a:p>
        </p:txBody>
      </p:sp>
    </p:spTree>
    <p:extLst>
      <p:ext uri="{BB962C8B-B14F-4D97-AF65-F5344CB8AC3E}">
        <p14:creationId xmlns="" xmlns:p14="http://schemas.microsoft.com/office/powerpoint/2010/main" val="1903418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279C884-2B59-4AA8-9E3F-D7865D8488AF}" type="slidenum">
              <a:rPr lang="en-US"/>
              <a:pPr>
                <a:defRPr/>
              </a:pPr>
              <a:t>‹#›</a:t>
            </a:fld>
            <a:endParaRPr lang="en-US"/>
          </a:p>
        </p:txBody>
      </p:sp>
    </p:spTree>
    <p:extLst>
      <p:ext uri="{BB962C8B-B14F-4D97-AF65-F5344CB8AC3E}">
        <p14:creationId xmlns="" xmlns:p14="http://schemas.microsoft.com/office/powerpoint/2010/main" val="1860230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C2DBED-B590-4CA8-BDF6-AAC35C3E42C1}" type="slidenum">
              <a:rPr lang="en-US"/>
              <a:pPr>
                <a:defRPr/>
              </a:pPr>
              <a:t>‹#›</a:t>
            </a:fld>
            <a:endParaRPr lang="en-US"/>
          </a:p>
        </p:txBody>
      </p:sp>
    </p:spTree>
    <p:extLst>
      <p:ext uri="{BB962C8B-B14F-4D97-AF65-F5344CB8AC3E}">
        <p14:creationId xmlns="" xmlns:p14="http://schemas.microsoft.com/office/powerpoint/2010/main" val="1678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0158E7-19BB-4578-8016-97404721002F}" type="slidenum">
              <a:rPr lang="en-US"/>
              <a:pPr>
                <a:defRPr/>
              </a:pPr>
              <a:t>‹#›</a:t>
            </a:fld>
            <a:endParaRPr lang="en-US"/>
          </a:p>
        </p:txBody>
      </p:sp>
    </p:spTree>
    <p:extLst>
      <p:ext uri="{BB962C8B-B14F-4D97-AF65-F5344CB8AC3E}">
        <p14:creationId xmlns="" xmlns:p14="http://schemas.microsoft.com/office/powerpoint/2010/main" val="315457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EAA3FEE-781E-4C94-94B6-64D10F30ADC7}" type="slidenum">
              <a:rPr lang="en-US"/>
              <a:pPr>
                <a:defRPr/>
              </a:pPr>
              <a:t>‹#›</a:t>
            </a:fld>
            <a:endParaRPr lang="en-US"/>
          </a:p>
        </p:txBody>
      </p:sp>
    </p:spTree>
    <p:extLst>
      <p:ext uri="{BB962C8B-B14F-4D97-AF65-F5344CB8AC3E}">
        <p14:creationId xmlns="" xmlns:p14="http://schemas.microsoft.com/office/powerpoint/2010/main" val="37502545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27335F1-B873-4039-B5E2-F8D52D26FA55}" type="slidenum">
              <a:rPr lang="en-US"/>
              <a:pPr>
                <a:defRPr/>
              </a:pPr>
              <a:t>‹#›</a:t>
            </a:fld>
            <a:endParaRPr lang="en-US"/>
          </a:p>
        </p:txBody>
      </p:sp>
    </p:spTree>
    <p:extLst>
      <p:ext uri="{BB962C8B-B14F-4D97-AF65-F5344CB8AC3E}">
        <p14:creationId xmlns="" xmlns:p14="http://schemas.microsoft.com/office/powerpoint/2010/main" val="6433301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35E1258-8185-4B03-8E3A-779140F687F1}" type="slidenum">
              <a:rPr lang="en-US"/>
              <a:pPr>
                <a:defRPr/>
              </a:pPr>
              <a:t>‹#›</a:t>
            </a:fld>
            <a:endParaRPr lang="en-US"/>
          </a:p>
        </p:txBody>
      </p:sp>
    </p:spTree>
    <p:extLst>
      <p:ext uri="{BB962C8B-B14F-4D97-AF65-F5344CB8AC3E}">
        <p14:creationId xmlns="" xmlns:p14="http://schemas.microsoft.com/office/powerpoint/2010/main" val="218720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662C9E8C-F30B-4CED-86B0-D06EAAE04CD1}" type="slidenum">
              <a:rPr lang="en-US"/>
              <a:pPr>
                <a:defRPr/>
              </a:pPr>
              <a:t>‹#›</a:t>
            </a:fld>
            <a:endParaRPr lang="en-US"/>
          </a:p>
        </p:txBody>
      </p:sp>
    </p:spTree>
    <p:extLst>
      <p:ext uri="{BB962C8B-B14F-4D97-AF65-F5344CB8AC3E}">
        <p14:creationId xmlns="" xmlns:p14="http://schemas.microsoft.com/office/powerpoint/2010/main" val="493860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6AE41DD-445E-4FC2-AE3A-B48DCF792AE4}" type="slidenum">
              <a:rPr lang="en-US"/>
              <a:pPr>
                <a:defRPr/>
              </a:pPr>
              <a:t>‹#›</a:t>
            </a:fld>
            <a:endParaRPr lang="en-US"/>
          </a:p>
        </p:txBody>
      </p:sp>
    </p:spTree>
    <p:extLst>
      <p:ext uri="{BB962C8B-B14F-4D97-AF65-F5344CB8AC3E}">
        <p14:creationId xmlns="" xmlns:p14="http://schemas.microsoft.com/office/powerpoint/2010/main" val="1602629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2C584C0-3039-493E-B3F9-97A9D23BD28D}" type="slidenum">
              <a:rPr lang="en-US"/>
              <a:pPr>
                <a:defRPr/>
              </a:pPr>
              <a:t>‹#›</a:t>
            </a:fld>
            <a:endParaRPr lang="en-US"/>
          </a:p>
        </p:txBody>
      </p:sp>
    </p:spTree>
    <p:extLst>
      <p:ext uri="{BB962C8B-B14F-4D97-AF65-F5344CB8AC3E}">
        <p14:creationId xmlns="" xmlns:p14="http://schemas.microsoft.com/office/powerpoint/2010/main" val="4041863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DB60F08F-DC8D-4177-95A3-B12BDBDE4054}"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Systems in Early Psychology</a:t>
            </a:r>
          </a:p>
        </p:txBody>
      </p:sp>
      <p:sp>
        <p:nvSpPr>
          <p:cNvPr id="24579" name="Rectangle 3"/>
          <p:cNvSpPr>
            <a:spLocks noGrp="1" noChangeArrowheads="1"/>
          </p:cNvSpPr>
          <p:nvPr>
            <p:ph idx="1"/>
          </p:nvPr>
        </p:nvSpPr>
        <p:spPr>
          <a:xfrm>
            <a:off x="457200" y="1600200"/>
            <a:ext cx="8305800" cy="4648200"/>
          </a:xfrm>
        </p:spPr>
        <p:txBody>
          <a:bodyPr/>
          <a:lstStyle/>
          <a:p>
            <a:pPr eaLnBrk="1" hangingPunct="1"/>
            <a:r>
              <a:rPr lang="en-US" sz="2800" smtClean="0">
                <a:latin typeface="Tahoma" pitchFamily="34" charset="0"/>
              </a:rPr>
              <a:t>As noted in your text, a system is defined as </a:t>
            </a:r>
            <a:r>
              <a:rPr lang="en-US" sz="2800" b="1" smtClean="0">
                <a:latin typeface="Tahoma" pitchFamily="34" charset="0"/>
              </a:rPr>
              <a:t>an organized way of envisioning the world or some aspect of the world.</a:t>
            </a:r>
            <a:r>
              <a:rPr lang="en-US" sz="2800" smtClean="0">
                <a:latin typeface="Tahoma" pitchFamily="34" charset="0"/>
              </a:rPr>
              <a:t> Psychological systems have the following characteristics.</a:t>
            </a:r>
          </a:p>
          <a:p>
            <a:pPr eaLnBrk="1" hangingPunct="1"/>
            <a:r>
              <a:rPr lang="en-US" sz="2800" smtClean="0">
                <a:latin typeface="Tahoma" pitchFamily="34" charset="0"/>
              </a:rPr>
              <a:t>a) Systems provide definitions of psychology itself as well as major terms and concepts.</a:t>
            </a:r>
          </a:p>
          <a:p>
            <a:pPr eaLnBrk="1" hangingPunct="1"/>
            <a:r>
              <a:rPr lang="en-US" sz="2800" smtClean="0">
                <a:latin typeface="Tahoma" pitchFamily="34" charset="0"/>
              </a:rPr>
              <a:t>b) Systems include assumptions about major issues such as free will and determinism, mind and brain, and nature and nurture.</a:t>
            </a:r>
          </a:p>
          <a:p>
            <a:pPr eaLnBrk="1" hangingPunct="1"/>
            <a:r>
              <a:rPr lang="en-US" sz="2800" smtClean="0">
                <a:latin typeface="Tahoma" pitchFamily="34" charset="0"/>
              </a:rPr>
              <a:t>c) Systems prescribe acceptable methodologies.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smtClean="0">
                <a:latin typeface="Arial Black" pitchFamily="34" charset="0"/>
              </a:rPr>
              <a:t>Titchener’s psychology</a:t>
            </a:r>
          </a:p>
        </p:txBody>
      </p:sp>
      <p:sp>
        <p:nvSpPr>
          <p:cNvPr id="47107" name="Rectangle 3"/>
          <p:cNvSpPr>
            <a:spLocks noGrp="1" noChangeArrowheads="1"/>
          </p:cNvSpPr>
          <p:nvPr>
            <p:ph idx="1"/>
          </p:nvPr>
        </p:nvSpPr>
        <p:spPr/>
        <p:txBody>
          <a:bodyPr/>
          <a:lstStyle/>
          <a:p>
            <a:pPr eaLnBrk="1" hangingPunct="1"/>
            <a:r>
              <a:rPr lang="en-US" smtClean="0">
                <a:latin typeface="Tahoma" pitchFamily="34" charset="0"/>
              </a:rPr>
              <a:t>The focus of psychology was to study all conscious experience.</a:t>
            </a:r>
          </a:p>
          <a:p>
            <a:pPr eaLnBrk="1" hangingPunct="1"/>
            <a:r>
              <a:rPr lang="en-US" smtClean="0">
                <a:latin typeface="Tahoma" pitchFamily="34" charset="0"/>
              </a:rPr>
              <a:t>Consciousness was made up of all the elements present at any one moment.</a:t>
            </a:r>
          </a:p>
          <a:p>
            <a:pPr eaLnBrk="1" hangingPunct="1"/>
            <a:r>
              <a:rPr lang="en-US" smtClean="0">
                <a:latin typeface="Tahoma" pitchFamily="34" charset="0"/>
              </a:rPr>
              <a:t>His approach was called “Structural Psychology” which focused on the ‘structural’ elements of consciousness.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710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smtClean="0">
                <a:latin typeface="Arial Black" pitchFamily="34" charset="0"/>
              </a:rPr>
              <a:t>Titchener’s System</a:t>
            </a:r>
          </a:p>
        </p:txBody>
      </p:sp>
      <p:sp>
        <p:nvSpPr>
          <p:cNvPr id="27651" name="Rectangle 3"/>
          <p:cNvSpPr>
            <a:spLocks noGrp="1" noChangeArrowheads="1"/>
          </p:cNvSpPr>
          <p:nvPr>
            <p:ph idx="1"/>
          </p:nvPr>
        </p:nvSpPr>
        <p:spPr/>
        <p:txBody>
          <a:bodyPr/>
          <a:lstStyle/>
          <a:p>
            <a:pPr eaLnBrk="1" hangingPunct="1">
              <a:lnSpc>
                <a:spcPct val="90000"/>
              </a:lnSpc>
            </a:pPr>
            <a:r>
              <a:rPr lang="en-US" b="1" smtClean="0">
                <a:latin typeface="Tahoma" pitchFamily="34" charset="0"/>
              </a:rPr>
              <a:t>Edward Bradford Titchener</a:t>
            </a:r>
            <a:r>
              <a:rPr lang="en-US" smtClean="0">
                <a:latin typeface="Tahoma" pitchFamily="34" charset="0"/>
              </a:rPr>
              <a:t> proposed a system known as </a:t>
            </a:r>
            <a:r>
              <a:rPr lang="en-US" b="1" smtClean="0">
                <a:latin typeface="Tahoma" pitchFamily="34" charset="0"/>
              </a:rPr>
              <a:t>Structuralism</a:t>
            </a:r>
            <a:r>
              <a:rPr lang="en-US" smtClean="0">
                <a:latin typeface="Tahoma" pitchFamily="34" charset="0"/>
              </a:rPr>
              <a:t>, and essentially transported Wundt’s research perspective to the United States.</a:t>
            </a:r>
          </a:p>
          <a:p>
            <a:pPr eaLnBrk="1" hangingPunct="1">
              <a:lnSpc>
                <a:spcPct val="90000"/>
              </a:lnSpc>
            </a:pPr>
            <a:r>
              <a:rPr lang="en-US" smtClean="0">
                <a:latin typeface="Tahoma" pitchFamily="34" charset="0"/>
              </a:rPr>
              <a:t>a) In Titchener’s Structuralism, the subject matter of psychology is experience, dependent on the experiencing person.</a:t>
            </a:r>
          </a:p>
          <a:p>
            <a:pPr eaLnBrk="1" hangingPunct="1">
              <a:lnSpc>
                <a:spcPct val="90000"/>
              </a:lnSpc>
            </a:pPr>
            <a:r>
              <a:rPr lang="en-US" smtClean="0">
                <a:latin typeface="Tahoma" pitchFamily="34" charset="0"/>
              </a:rPr>
              <a:t>b) The problem of psychology involves the questions </a:t>
            </a:r>
            <a:r>
              <a:rPr lang="en-US" i="1" smtClean="0">
                <a:latin typeface="Tahoma" pitchFamily="34" charset="0"/>
              </a:rPr>
              <a:t>What</a:t>
            </a:r>
            <a:r>
              <a:rPr lang="en-US" smtClean="0">
                <a:latin typeface="Tahoma" pitchFamily="34" charset="0"/>
              </a:rPr>
              <a:t>, </a:t>
            </a:r>
            <a:r>
              <a:rPr lang="en-US" i="1" smtClean="0">
                <a:latin typeface="Tahoma" pitchFamily="34" charset="0"/>
              </a:rPr>
              <a:t>How</a:t>
            </a:r>
            <a:r>
              <a:rPr lang="en-US" smtClean="0">
                <a:latin typeface="Tahoma" pitchFamily="34" charset="0"/>
              </a:rPr>
              <a:t>, and </a:t>
            </a:r>
            <a:r>
              <a:rPr lang="en-US" i="1" smtClean="0">
                <a:latin typeface="Tahoma" pitchFamily="34" charset="0"/>
              </a:rPr>
              <a:t>Why</a:t>
            </a:r>
            <a:r>
              <a:rPr lang="en-US" smtClean="0">
                <a:latin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6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smtClean="0">
                <a:latin typeface="Arial Black" pitchFamily="34" charset="0"/>
              </a:rPr>
              <a:t>Edward Titchener (cont.)</a:t>
            </a:r>
          </a:p>
        </p:txBody>
      </p:sp>
      <p:sp>
        <p:nvSpPr>
          <p:cNvPr id="48131" name="Rectangle 3"/>
          <p:cNvSpPr>
            <a:spLocks noGrp="1" noChangeArrowheads="1"/>
          </p:cNvSpPr>
          <p:nvPr>
            <p:ph idx="1"/>
          </p:nvPr>
        </p:nvSpPr>
        <p:spPr/>
        <p:txBody>
          <a:bodyPr/>
          <a:lstStyle/>
          <a:p>
            <a:pPr eaLnBrk="1" hangingPunct="1"/>
            <a:r>
              <a:rPr lang="en-US" sz="2400" b="1" smtClean="0">
                <a:latin typeface="Tahoma" pitchFamily="34" charset="0"/>
              </a:rPr>
              <a:t>What</a:t>
            </a:r>
            <a:r>
              <a:rPr lang="en-US" sz="2400" i="1" smtClean="0">
                <a:latin typeface="Tahoma" pitchFamily="34" charset="0"/>
              </a:rPr>
              <a:t> </a:t>
            </a:r>
            <a:r>
              <a:rPr lang="en-US" sz="2400" smtClean="0">
                <a:latin typeface="Tahoma" pitchFamily="34" charset="0"/>
              </a:rPr>
              <a:t>questions deal with the basic elements of the subject,</a:t>
            </a:r>
          </a:p>
          <a:p>
            <a:pPr eaLnBrk="1" hangingPunct="1"/>
            <a:r>
              <a:rPr lang="en-US" sz="2400" b="1" smtClean="0">
                <a:latin typeface="Tahoma" pitchFamily="34" charset="0"/>
              </a:rPr>
              <a:t>How</a:t>
            </a:r>
            <a:r>
              <a:rPr lang="en-US" sz="2400" i="1" smtClean="0">
                <a:latin typeface="Tahoma" pitchFamily="34" charset="0"/>
              </a:rPr>
              <a:t> </a:t>
            </a:r>
            <a:r>
              <a:rPr lang="en-US" sz="2400" smtClean="0">
                <a:latin typeface="Tahoma" pitchFamily="34" charset="0"/>
              </a:rPr>
              <a:t>questions deal with appearances of things, and</a:t>
            </a:r>
          </a:p>
          <a:p>
            <a:pPr eaLnBrk="1" hangingPunct="1"/>
            <a:r>
              <a:rPr lang="en-US" sz="2400" b="1" smtClean="0">
                <a:latin typeface="Tahoma" pitchFamily="34" charset="0"/>
              </a:rPr>
              <a:t>Why</a:t>
            </a:r>
            <a:r>
              <a:rPr lang="en-US" sz="2400" i="1" smtClean="0">
                <a:latin typeface="Tahoma" pitchFamily="34" charset="0"/>
              </a:rPr>
              <a:t> </a:t>
            </a:r>
            <a:r>
              <a:rPr lang="en-US" sz="2400" smtClean="0">
                <a:latin typeface="Tahoma" pitchFamily="34" charset="0"/>
              </a:rPr>
              <a:t>questions deal with the causes of observed phenomena.</a:t>
            </a:r>
          </a:p>
          <a:p>
            <a:pPr eaLnBrk="1" hangingPunct="1"/>
            <a:r>
              <a:rPr lang="en-US" sz="2400" smtClean="0">
                <a:latin typeface="Tahoma" pitchFamily="34" charset="0"/>
              </a:rPr>
              <a:t>Adding meaning to the experience (such as using names, functions, prior experiences, etc.) was </a:t>
            </a:r>
            <a:r>
              <a:rPr lang="en-US" sz="2400" b="1" smtClean="0">
                <a:latin typeface="Tahoma" pitchFamily="34" charset="0"/>
              </a:rPr>
              <a:t>“Stimulus Error,”</a:t>
            </a:r>
            <a:r>
              <a:rPr lang="en-US" sz="2400" smtClean="0">
                <a:latin typeface="Tahoma" pitchFamily="34" charset="0"/>
              </a:rPr>
              <a:t> or reading unwanted meanings into experience. </a:t>
            </a:r>
          </a:p>
          <a:p>
            <a:pPr eaLnBrk="1" hangingPunct="1"/>
            <a:endParaRPr lang="en-US" sz="24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813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813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smtClean="0">
                <a:latin typeface="Arial Black" pitchFamily="34" charset="0"/>
              </a:rPr>
              <a:t>Edward Titchener (cont.)</a:t>
            </a:r>
          </a:p>
        </p:txBody>
      </p:sp>
      <p:sp>
        <p:nvSpPr>
          <p:cNvPr id="29699" name="Rectangle 3"/>
          <p:cNvSpPr>
            <a:spLocks noGrp="1" noChangeArrowheads="1"/>
          </p:cNvSpPr>
          <p:nvPr>
            <p:ph idx="1"/>
          </p:nvPr>
        </p:nvSpPr>
        <p:spPr>
          <a:xfrm>
            <a:off x="457200" y="1600200"/>
            <a:ext cx="8305800" cy="5029200"/>
          </a:xfrm>
        </p:spPr>
        <p:txBody>
          <a:bodyPr/>
          <a:lstStyle/>
          <a:p>
            <a:pPr eaLnBrk="1" hangingPunct="1">
              <a:lnSpc>
                <a:spcPct val="80000"/>
              </a:lnSpc>
            </a:pPr>
            <a:r>
              <a:rPr lang="en-US" sz="2800" smtClean="0">
                <a:latin typeface="Tahoma" pitchFamily="34" charset="0"/>
              </a:rPr>
              <a:t>c) While physicists use </a:t>
            </a:r>
            <a:r>
              <a:rPr lang="en-US" sz="2800" i="1" smtClean="0">
                <a:latin typeface="Tahoma" pitchFamily="34" charset="0"/>
              </a:rPr>
              <a:t>inspection </a:t>
            </a:r>
            <a:r>
              <a:rPr lang="en-US" sz="2800" smtClean="0">
                <a:latin typeface="Tahoma" pitchFamily="34" charset="0"/>
              </a:rPr>
              <a:t>as a method of research, the method of psychology is systematic introspection.</a:t>
            </a:r>
          </a:p>
          <a:p>
            <a:pPr eaLnBrk="1" hangingPunct="1">
              <a:lnSpc>
                <a:spcPct val="80000"/>
              </a:lnSpc>
            </a:pPr>
            <a:r>
              <a:rPr lang="en-US" sz="2800" smtClean="0">
                <a:latin typeface="Tahoma" pitchFamily="34" charset="0"/>
              </a:rPr>
              <a:t>d) Despite Titchener’s narrow range of laboratory work, he viewed the scope of psychology in broader terms.</a:t>
            </a:r>
          </a:p>
          <a:p>
            <a:pPr eaLnBrk="1" hangingPunct="1">
              <a:lnSpc>
                <a:spcPct val="80000"/>
              </a:lnSpc>
            </a:pPr>
            <a:r>
              <a:rPr lang="en-US" sz="2800" smtClean="0">
                <a:latin typeface="Tahoma" pitchFamily="34" charset="0"/>
              </a:rPr>
              <a:t>e) Titchener’s psychology started with investigation of elementary mental processes, primarily the study of the senses but also included images and affections.</a:t>
            </a:r>
          </a:p>
          <a:p>
            <a:pPr eaLnBrk="1" hangingPunct="1">
              <a:lnSpc>
                <a:spcPct val="80000"/>
              </a:lnSpc>
            </a:pPr>
            <a:r>
              <a:rPr lang="en-US" sz="2800" smtClean="0">
                <a:latin typeface="Tahoma" pitchFamily="34" charset="0"/>
              </a:rPr>
              <a:t>i) All sensations have a minimum of four attributes: quality, intensity, clearness, and duration.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smtClean="0">
                <a:latin typeface="Arial Black" pitchFamily="34" charset="0"/>
              </a:rPr>
              <a:t>Edward Titchener (cont.)</a:t>
            </a:r>
          </a:p>
        </p:txBody>
      </p:sp>
      <p:sp>
        <p:nvSpPr>
          <p:cNvPr id="30723" name="Rectangle 3"/>
          <p:cNvSpPr>
            <a:spLocks noGrp="1" noChangeArrowheads="1"/>
          </p:cNvSpPr>
          <p:nvPr>
            <p:ph idx="1"/>
          </p:nvPr>
        </p:nvSpPr>
        <p:spPr>
          <a:xfrm>
            <a:off x="381000" y="1371600"/>
            <a:ext cx="8382000" cy="5257800"/>
          </a:xfrm>
        </p:spPr>
        <p:txBody>
          <a:bodyPr/>
          <a:lstStyle/>
          <a:p>
            <a:pPr eaLnBrk="1" hangingPunct="1">
              <a:lnSpc>
                <a:spcPct val="80000"/>
              </a:lnSpc>
            </a:pPr>
            <a:r>
              <a:rPr lang="en-US" sz="2800" smtClean="0">
                <a:latin typeface="Tahoma" pitchFamily="34" charset="0"/>
              </a:rPr>
              <a:t>f) Titchener argued that the mental and physical worlds are two aspects of the same world.</a:t>
            </a:r>
          </a:p>
          <a:p>
            <a:pPr eaLnBrk="1" hangingPunct="1">
              <a:lnSpc>
                <a:spcPct val="80000"/>
              </a:lnSpc>
            </a:pPr>
            <a:r>
              <a:rPr lang="en-US" sz="2800" smtClean="0">
                <a:latin typeface="Tahoma" pitchFamily="34" charset="0"/>
              </a:rPr>
              <a:t>He called this view </a:t>
            </a:r>
            <a:r>
              <a:rPr lang="en-US" sz="2800" b="1" smtClean="0">
                <a:latin typeface="Tahoma" pitchFamily="34" charset="0"/>
              </a:rPr>
              <a:t>psychophysical parallelism</a:t>
            </a:r>
            <a:r>
              <a:rPr lang="en-US" sz="2800" smtClean="0">
                <a:latin typeface="Tahoma" pitchFamily="34" charset="0"/>
              </a:rPr>
              <a:t>, but his view was closer in perspective to double aspect monism. Regardless, it had utility as a practical assumption.</a:t>
            </a:r>
          </a:p>
          <a:p>
            <a:pPr eaLnBrk="1" hangingPunct="1">
              <a:lnSpc>
                <a:spcPct val="80000"/>
              </a:lnSpc>
            </a:pPr>
            <a:r>
              <a:rPr lang="en-US" sz="2800" smtClean="0">
                <a:latin typeface="Tahoma" pitchFamily="34" charset="0"/>
              </a:rPr>
              <a:t>g) Titchener was extremely interested in attention, and he differentiated between </a:t>
            </a:r>
            <a:r>
              <a:rPr lang="en-US" sz="2800" i="1" smtClean="0">
                <a:latin typeface="Tahoma" pitchFamily="34" charset="0"/>
              </a:rPr>
              <a:t>primary attention</a:t>
            </a:r>
            <a:r>
              <a:rPr lang="en-US" sz="2800" smtClean="0">
                <a:latin typeface="Tahoma" pitchFamily="34" charset="0"/>
              </a:rPr>
              <a:t>, which is involuntary, and </a:t>
            </a:r>
            <a:r>
              <a:rPr lang="en-US" sz="2800" i="1" smtClean="0">
                <a:latin typeface="Tahoma" pitchFamily="34" charset="0"/>
              </a:rPr>
              <a:t>secondary attention</a:t>
            </a:r>
            <a:r>
              <a:rPr lang="en-US" sz="2800" smtClean="0">
                <a:latin typeface="Tahoma" pitchFamily="34" charset="0"/>
              </a:rPr>
              <a:t>, which is voluntarily focused.</a:t>
            </a:r>
          </a:p>
          <a:p>
            <a:pPr eaLnBrk="1" hangingPunct="1">
              <a:lnSpc>
                <a:spcPct val="80000"/>
              </a:lnSpc>
            </a:pPr>
            <a:r>
              <a:rPr lang="en-US" sz="2800" smtClean="0">
                <a:latin typeface="Tahoma" pitchFamily="34" charset="0"/>
              </a:rPr>
              <a:t>h) He emphasized the importance of association, but he maintained that contiguity is the only law of association.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2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2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mtClean="0">
                <a:latin typeface="Arial Black" pitchFamily="34" charset="0"/>
              </a:rPr>
              <a:t>Edward Titchener (cont.)</a:t>
            </a:r>
          </a:p>
        </p:txBody>
      </p:sp>
      <p:sp>
        <p:nvSpPr>
          <p:cNvPr id="31747" name="Rectangle 3"/>
          <p:cNvSpPr>
            <a:spLocks noGrp="1" noChangeArrowheads="1"/>
          </p:cNvSpPr>
          <p:nvPr>
            <p:ph idx="1"/>
          </p:nvPr>
        </p:nvSpPr>
        <p:spPr/>
        <p:txBody>
          <a:bodyPr rtlCol="0">
            <a:normAutofit lnSpcReduction="10000"/>
          </a:bodyPr>
          <a:lstStyle/>
          <a:p>
            <a:pPr eaLnBrk="1" fontAlgn="auto" hangingPunct="1">
              <a:spcAft>
                <a:spcPts val="0"/>
              </a:spcAft>
              <a:buFont typeface="Arial" pitchFamily="34" charset="0"/>
              <a:buChar char="•"/>
              <a:defRPr/>
            </a:pPr>
            <a:r>
              <a:rPr lang="en-US" dirty="0" err="1" smtClean="0">
                <a:latin typeface="Tahoma" pitchFamily="34" charset="0"/>
                <a:cs typeface="Tahoma" pitchFamily="34" charset="0"/>
              </a:rPr>
              <a:t>i</a:t>
            </a:r>
            <a:r>
              <a:rPr lang="en-US" dirty="0" smtClean="0">
                <a:latin typeface="Tahoma" pitchFamily="34" charset="0"/>
                <a:cs typeface="Tahoma" pitchFamily="34" charset="0"/>
              </a:rPr>
              <a:t>) </a:t>
            </a:r>
            <a:r>
              <a:rPr lang="en-US" dirty="0" err="1" smtClean="0">
                <a:latin typeface="Tahoma" pitchFamily="34" charset="0"/>
                <a:cs typeface="Tahoma" pitchFamily="34" charset="0"/>
              </a:rPr>
              <a:t>Titchener</a:t>
            </a:r>
            <a:r>
              <a:rPr lang="en-US" dirty="0" smtClean="0">
                <a:latin typeface="Tahoma" pitchFamily="34" charset="0"/>
                <a:cs typeface="Tahoma" pitchFamily="34" charset="0"/>
              </a:rPr>
              <a:t> suggested that the study of association must involve careful introspection of impressions made by the stimuli, he emphasized association by contiguity, and he argued for the importance of studying the physiology of association.</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j) </a:t>
            </a:r>
            <a:r>
              <a:rPr lang="en-US" dirty="0" err="1" smtClean="0">
                <a:latin typeface="Tahoma" pitchFamily="34" charset="0"/>
                <a:cs typeface="Tahoma" pitchFamily="34" charset="0"/>
              </a:rPr>
              <a:t>Titchener</a:t>
            </a:r>
            <a:r>
              <a:rPr lang="en-US" dirty="0" smtClean="0">
                <a:latin typeface="Tahoma" pitchFamily="34" charset="0"/>
                <a:cs typeface="Tahoma" pitchFamily="34" charset="0"/>
              </a:rPr>
              <a:t> advocated an </a:t>
            </a:r>
            <a:r>
              <a:rPr lang="en-US" dirty="0" err="1" smtClean="0">
                <a:latin typeface="Tahoma" pitchFamily="34" charset="0"/>
                <a:cs typeface="Tahoma" pitchFamily="34" charset="0"/>
              </a:rPr>
              <a:t>associationistic</a:t>
            </a:r>
            <a:r>
              <a:rPr lang="en-US" dirty="0" smtClean="0">
                <a:latin typeface="Tahoma" pitchFamily="34" charset="0"/>
                <a:cs typeface="Tahoma" pitchFamily="34" charset="0"/>
              </a:rPr>
              <a:t> approach to meaning as rooted in context.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17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cs typeface="Times New Roman" pitchFamily="18" charset="0"/>
              </a:rPr>
              <a:t>Context Theory of Meaning</a:t>
            </a:r>
          </a:p>
        </p:txBody>
      </p:sp>
      <p:sp>
        <p:nvSpPr>
          <p:cNvPr id="51203" name="Rectangle 3"/>
          <p:cNvSpPr>
            <a:spLocks noGrp="1" noChangeArrowheads="1"/>
          </p:cNvSpPr>
          <p:nvPr>
            <p:ph idx="1"/>
          </p:nvPr>
        </p:nvSpPr>
        <p:spPr/>
        <p:txBody>
          <a:bodyPr/>
          <a:lstStyle/>
          <a:p>
            <a:pPr eaLnBrk="1" hangingPunct="1"/>
            <a:r>
              <a:rPr lang="en-US" smtClean="0">
                <a:latin typeface="Tahoma" pitchFamily="34" charset="0"/>
              </a:rPr>
              <a:t>Titchener’s context theory proposed how the “meaningless sensation” is given meaning in the form of perceptions.</a:t>
            </a:r>
          </a:p>
          <a:p>
            <a:pPr eaLnBrk="1" hangingPunct="1"/>
            <a:r>
              <a:rPr lang="en-US" smtClean="0">
                <a:latin typeface="Tahoma" pitchFamily="34" charset="0"/>
              </a:rPr>
              <a:t>Core = raw (active) experiences.</a:t>
            </a:r>
          </a:p>
          <a:p>
            <a:pPr eaLnBrk="1" hangingPunct="1"/>
            <a:r>
              <a:rPr lang="en-US" smtClean="0">
                <a:latin typeface="Tahoma" pitchFamily="34" charset="0"/>
              </a:rPr>
              <a:t>Context = mental associations conjured up by prior experiences.</a:t>
            </a:r>
          </a:p>
          <a:p>
            <a:pPr eaLnBrk="1" hangingPunct="1"/>
            <a:r>
              <a:rPr lang="en-US" smtClean="0">
                <a:latin typeface="Tahoma" pitchFamily="34" charset="0"/>
              </a:rPr>
              <a:t>Without “context,” the “core” had no meaning.</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2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smtClean="0">
                <a:latin typeface="Arial Black" pitchFamily="34" charset="0"/>
              </a:rPr>
              <a:t>Edward Titchener (cont.)</a:t>
            </a:r>
          </a:p>
        </p:txBody>
      </p:sp>
      <p:sp>
        <p:nvSpPr>
          <p:cNvPr id="32771" name="Rectangle 3"/>
          <p:cNvSpPr>
            <a:spLocks noGrp="1" noChangeArrowheads="1"/>
          </p:cNvSpPr>
          <p:nvPr>
            <p:ph idx="1"/>
          </p:nvPr>
        </p:nvSpPr>
        <p:spPr/>
        <p:txBody>
          <a:bodyPr/>
          <a:lstStyle/>
          <a:p>
            <a:pPr eaLnBrk="1" hangingPunct="1"/>
            <a:r>
              <a:rPr lang="en-US" smtClean="0">
                <a:latin typeface="Tahoma" pitchFamily="34" charset="0"/>
              </a:rPr>
              <a:t>k) He defined sentiments as more complex than emotions and these may include discrimination, critical functions, and other factors.</a:t>
            </a:r>
          </a:p>
          <a:p>
            <a:pPr eaLnBrk="1" hangingPunct="1"/>
            <a:r>
              <a:rPr lang="en-US" smtClean="0">
                <a:latin typeface="Tahoma" pitchFamily="34" charset="0"/>
              </a:rPr>
              <a:t>l) Titchener distinguished between emotion and affect, which may be nothing more than sensations of pleasantness or unpleasantness.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77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a:t>
            </a:r>
          </a:p>
        </p:txBody>
      </p:sp>
      <p:sp>
        <p:nvSpPr>
          <p:cNvPr id="10243" name="Rectangle 3"/>
          <p:cNvSpPr>
            <a:spLocks noGrp="1" noChangeArrowheads="1"/>
          </p:cNvSpPr>
          <p:nvPr>
            <p:ph idx="1"/>
          </p:nvPr>
        </p:nvSpPr>
        <p:spPr>
          <a:xfrm>
            <a:off x="457200" y="1600200"/>
            <a:ext cx="8229600" cy="4876800"/>
          </a:xfrm>
        </p:spPr>
        <p:txBody>
          <a:bodyPr/>
          <a:lstStyle/>
          <a:p>
            <a:pPr eaLnBrk="1" hangingPunct="1">
              <a:lnSpc>
                <a:spcPct val="90000"/>
              </a:lnSpc>
            </a:pPr>
            <a:r>
              <a:rPr lang="en-US" smtClean="0">
                <a:latin typeface="Tahoma" pitchFamily="34" charset="0"/>
              </a:rPr>
              <a:t>Personally directed 56 students through their completion of doctoral degrees in experimental psychology.</a:t>
            </a:r>
          </a:p>
          <a:p>
            <a:pPr lvl="1" eaLnBrk="1" hangingPunct="1">
              <a:lnSpc>
                <a:spcPct val="90000"/>
              </a:lnSpc>
            </a:pPr>
            <a:r>
              <a:rPr lang="en-US" smtClean="0">
                <a:latin typeface="Tahoma" pitchFamily="34" charset="0"/>
              </a:rPr>
              <a:t>Produced an average of two doctorates per year.</a:t>
            </a:r>
          </a:p>
          <a:p>
            <a:pPr lvl="1" eaLnBrk="1" hangingPunct="1">
              <a:lnSpc>
                <a:spcPct val="90000"/>
              </a:lnSpc>
            </a:pPr>
            <a:r>
              <a:rPr lang="en-US" smtClean="0">
                <a:latin typeface="Tahoma" pitchFamily="34" charset="0"/>
              </a:rPr>
              <a:t>19 were women, including Margaret Washburn – the first female to get a Ph.D. in psychology.</a:t>
            </a:r>
            <a:endParaRPr lang="en-US" i="1" smtClean="0">
              <a:latin typeface="Tahoma" pitchFamily="34" charset="0"/>
            </a:endParaRPr>
          </a:p>
          <a:p>
            <a:pPr lvl="1" eaLnBrk="1" hangingPunct="1">
              <a:lnSpc>
                <a:spcPct val="90000"/>
              </a:lnSpc>
            </a:pPr>
            <a:r>
              <a:rPr lang="en-US" b="1" smtClean="0">
                <a:latin typeface="Tahoma" pitchFamily="34" charset="0"/>
              </a:rPr>
              <a:t>Margaret Floy Washburn </a:t>
            </a:r>
            <a:r>
              <a:rPr lang="en-US" smtClean="0">
                <a:latin typeface="Tahoma" pitchFamily="34" charset="0"/>
              </a:rPr>
              <a:t>took a strong evolutionary stance, and became leading figure  in comparative psychology.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4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4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 (cont.)</a:t>
            </a:r>
          </a:p>
        </p:txBody>
      </p:sp>
      <p:sp>
        <p:nvSpPr>
          <p:cNvPr id="33795" name="Rectangle 3"/>
          <p:cNvSpPr>
            <a:spLocks noGrp="1" noChangeArrowheads="1"/>
          </p:cNvSpPr>
          <p:nvPr>
            <p:ph idx="1"/>
          </p:nvPr>
        </p:nvSpPr>
        <p:spPr/>
        <p:txBody>
          <a:bodyPr rtlCol="0">
            <a:normAutofit fontScale="92500" lnSpcReduction="10000"/>
          </a:bodyPr>
          <a:lstStyle/>
          <a:p>
            <a:pPr lvl="1" eaLnBrk="1" fontAlgn="auto" hangingPunct="1">
              <a:spcAft>
                <a:spcPts val="0"/>
              </a:spcAft>
              <a:buFont typeface="Arial" pitchFamily="34" charset="0"/>
              <a:buChar char="–"/>
              <a:defRPr/>
            </a:pPr>
            <a:r>
              <a:rPr lang="en-US" dirty="0" smtClean="0">
                <a:latin typeface="Tahoma" pitchFamily="34" charset="0"/>
                <a:cs typeface="Tahoma" pitchFamily="34" charset="0"/>
              </a:rPr>
              <a:t>She proposed a “motor theory of consciousness” and argued that animals possess consciousness and that animal consciousness is an appropriate topic for psychology.</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Washburn was a powerful force in psychology and an important model for women in psychology and science in general.</a:t>
            </a:r>
          </a:p>
          <a:p>
            <a:pPr lvl="1" eaLnBrk="1" fontAlgn="auto" hangingPunct="1">
              <a:spcAft>
                <a:spcPts val="0"/>
              </a:spcAft>
              <a:buFont typeface="Arial" pitchFamily="34" charset="0"/>
              <a:buChar char="–"/>
              <a:defRPr/>
            </a:pPr>
            <a:r>
              <a:rPr lang="en-US" dirty="0" smtClean="0">
                <a:latin typeface="Tahoma" pitchFamily="34" charset="0"/>
                <a:cs typeface="Tahoma" pitchFamily="34" charset="0"/>
              </a:rPr>
              <a:t>His objection to women seemed to come later, and from Cornell’s creation of standards for women’s education (only five of the last 25 students were female).</a:t>
            </a:r>
          </a:p>
          <a:p>
            <a:pPr eaLnBrk="1" fontAlgn="auto" hangingPunct="1">
              <a:spcAft>
                <a:spcPts val="0"/>
              </a:spcAft>
              <a:buFont typeface="Arial" pitchFamily="34" charset="0"/>
              <a:buChar char="•"/>
              <a:defRPr/>
            </a:pPr>
            <a:endParaRPr 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379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37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Systems in Early Psychology (cont.)</a:t>
            </a:r>
          </a:p>
        </p:txBody>
      </p:sp>
      <p:sp>
        <p:nvSpPr>
          <p:cNvPr id="25603" name="Rectangle 3"/>
          <p:cNvSpPr>
            <a:spLocks noGrp="1" noChangeArrowheads="1"/>
          </p:cNvSpPr>
          <p:nvPr>
            <p:ph idx="1"/>
          </p:nvPr>
        </p:nvSpPr>
        <p:spPr>
          <a:xfrm>
            <a:off x="457200" y="1600200"/>
            <a:ext cx="8458200" cy="5257800"/>
          </a:xfrm>
        </p:spPr>
        <p:txBody>
          <a:bodyPr/>
          <a:lstStyle/>
          <a:p>
            <a:pPr eaLnBrk="1" hangingPunct="1">
              <a:lnSpc>
                <a:spcPct val="80000"/>
              </a:lnSpc>
            </a:pPr>
            <a:r>
              <a:rPr lang="en-US" sz="2800" smtClean="0">
                <a:latin typeface="Tahoma" pitchFamily="34" charset="0"/>
              </a:rPr>
              <a:t>d) Systems specify the subject matter of psychology. For example, in the laboratory, Wundt studied elements of consciousness, but elements of consciousness are not the subject matter of psychology for psychoanalysis or behaviorism.</a:t>
            </a:r>
          </a:p>
          <a:p>
            <a:pPr eaLnBrk="1" hangingPunct="1">
              <a:lnSpc>
                <a:spcPct val="80000"/>
              </a:lnSpc>
            </a:pPr>
            <a:r>
              <a:rPr lang="en-US" sz="2800" smtClean="0">
                <a:latin typeface="Tahoma" pitchFamily="34" charset="0"/>
              </a:rPr>
              <a:t>e) A system may be open to new and multiple sources of information or closed, restricting or even censoring the flow of ideas.</a:t>
            </a:r>
          </a:p>
          <a:p>
            <a:pPr eaLnBrk="1" hangingPunct="1">
              <a:lnSpc>
                <a:spcPct val="80000"/>
              </a:lnSpc>
            </a:pPr>
            <a:r>
              <a:rPr lang="en-US" sz="2800" smtClean="0">
                <a:latin typeface="Tahoma" pitchFamily="34" charset="0"/>
              </a:rPr>
              <a:t>f) Systems differ in their views of time. Some explore the past to understand the present, and others emphasize the present.</a:t>
            </a:r>
          </a:p>
          <a:p>
            <a:pPr eaLnBrk="1" hangingPunct="1">
              <a:lnSpc>
                <a:spcPct val="80000"/>
              </a:lnSpc>
            </a:pPr>
            <a:r>
              <a:rPr lang="en-US" sz="2800" smtClean="0">
                <a:latin typeface="Tahoma" pitchFamily="34" charset="0"/>
              </a:rPr>
              <a:t>g) Systems vary along a liberal-conservative continuum.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60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 (cont.)</a:t>
            </a:r>
          </a:p>
        </p:txBody>
      </p:sp>
      <p:sp>
        <p:nvSpPr>
          <p:cNvPr id="35843" name="Rectangle 3"/>
          <p:cNvSpPr>
            <a:spLocks noGrp="1" noChangeArrowheads="1"/>
          </p:cNvSpPr>
          <p:nvPr>
            <p:ph idx="1"/>
          </p:nvPr>
        </p:nvSpPr>
        <p:spPr/>
        <p:txBody>
          <a:bodyPr/>
          <a:lstStyle/>
          <a:p>
            <a:pPr eaLnBrk="1" hangingPunct="1">
              <a:lnSpc>
                <a:spcPct val="90000"/>
              </a:lnSpc>
            </a:pPr>
            <a:r>
              <a:rPr lang="en-US" sz="2400" b="1" smtClean="0">
                <a:latin typeface="Tahoma" pitchFamily="34" charset="0"/>
              </a:rPr>
              <a:t>Franz Brentano’s</a:t>
            </a:r>
            <a:r>
              <a:rPr lang="en-US" sz="2400" i="1" smtClean="0">
                <a:latin typeface="Tahoma" pitchFamily="34" charset="0"/>
              </a:rPr>
              <a:t> </a:t>
            </a:r>
            <a:r>
              <a:rPr lang="en-US" sz="2400" smtClean="0">
                <a:latin typeface="Tahoma" pitchFamily="34" charset="0"/>
              </a:rPr>
              <a:t>theological interests and his experiences surrounding the debate on papal infallibility heavily influenced his career. </a:t>
            </a:r>
          </a:p>
          <a:p>
            <a:pPr eaLnBrk="1" hangingPunct="1">
              <a:lnSpc>
                <a:spcPct val="90000"/>
              </a:lnSpc>
            </a:pPr>
            <a:r>
              <a:rPr lang="en-US" sz="2400" smtClean="0">
                <a:latin typeface="Tahoma" pitchFamily="34" charset="0"/>
              </a:rPr>
              <a:t>He presented </a:t>
            </a:r>
            <a:r>
              <a:rPr lang="en-US" sz="2400" b="1" smtClean="0">
                <a:latin typeface="Tahoma" pitchFamily="34" charset="0"/>
              </a:rPr>
              <a:t>Act Psychology</a:t>
            </a:r>
            <a:r>
              <a:rPr lang="en-US" sz="2400" smtClean="0">
                <a:latin typeface="Tahoma" pitchFamily="34" charset="0"/>
              </a:rPr>
              <a:t>, a powerful alternative to Structuralism and other theories. He advocated a form of empirical psychology rooted in the active nature of experience instead of sensory elements.</a:t>
            </a:r>
          </a:p>
          <a:p>
            <a:pPr eaLnBrk="1" hangingPunct="1">
              <a:lnSpc>
                <a:spcPct val="90000"/>
              </a:lnSpc>
            </a:pPr>
            <a:r>
              <a:rPr lang="en-US" sz="2400" smtClean="0">
                <a:latin typeface="Tahoma" pitchFamily="34" charset="0"/>
              </a:rPr>
              <a:t>Brentano described psychology as “the science of </a:t>
            </a:r>
            <a:r>
              <a:rPr lang="en-US" sz="2400" i="1" smtClean="0">
                <a:latin typeface="Tahoma" pitchFamily="34" charset="0"/>
              </a:rPr>
              <a:t>mental phenomena</a:t>
            </a:r>
            <a:r>
              <a:rPr lang="en-US" sz="2400" smtClean="0">
                <a:latin typeface="Tahoma" pitchFamily="34" charset="0"/>
              </a:rPr>
              <a:t>”; in this context, “phenomenon” is close in meaning to “appearance.” For Brentano, experienced phenomena are real.</a:t>
            </a:r>
          </a:p>
          <a:p>
            <a:pPr eaLnBrk="1" hangingPunct="1">
              <a:lnSpc>
                <a:spcPct val="90000"/>
              </a:lnSpc>
            </a:pPr>
            <a:r>
              <a:rPr lang="en-US" sz="2400" smtClean="0">
                <a:latin typeface="Tahoma" pitchFamily="34" charset="0"/>
              </a:rPr>
              <a:t>Brentano embraced a pluralistic and dynamic approach to method.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58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8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84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 (cont.)</a:t>
            </a:r>
          </a:p>
        </p:txBody>
      </p:sp>
      <p:sp>
        <p:nvSpPr>
          <p:cNvPr id="36867" name="Rectangle 3"/>
          <p:cNvSpPr>
            <a:spLocks noGrp="1" noChangeArrowheads="1"/>
          </p:cNvSpPr>
          <p:nvPr>
            <p:ph idx="1"/>
          </p:nvPr>
        </p:nvSpPr>
        <p:spPr>
          <a:xfrm>
            <a:off x="457200" y="1600200"/>
            <a:ext cx="8382000" cy="5029200"/>
          </a:xfrm>
        </p:spPr>
        <p:txBody>
          <a:bodyPr/>
          <a:lstStyle/>
          <a:p>
            <a:pPr eaLnBrk="1" hangingPunct="1">
              <a:lnSpc>
                <a:spcPct val="80000"/>
              </a:lnSpc>
            </a:pPr>
            <a:r>
              <a:rPr lang="en-US" sz="2800" smtClean="0">
                <a:latin typeface="Tahoma" pitchFamily="34" charset="0"/>
              </a:rPr>
              <a:t>Brentano argued that </a:t>
            </a:r>
            <a:r>
              <a:rPr lang="en-US" sz="2800" i="1" smtClean="0">
                <a:latin typeface="Tahoma" pitchFamily="34" charset="0"/>
              </a:rPr>
              <a:t>inner observation </a:t>
            </a:r>
            <a:r>
              <a:rPr lang="en-US" sz="2800" smtClean="0">
                <a:latin typeface="Tahoma" pitchFamily="34" charset="0"/>
              </a:rPr>
              <a:t>was not possible because our phenomena are part of the flow of experienced events; therefore, we can only study phenomena the way we see them with our </a:t>
            </a:r>
            <a:r>
              <a:rPr lang="en-US" sz="2800" i="1" smtClean="0">
                <a:latin typeface="Tahoma" pitchFamily="34" charset="0"/>
              </a:rPr>
              <a:t>inner perception</a:t>
            </a:r>
            <a:r>
              <a:rPr lang="en-US" sz="2800" smtClean="0">
                <a:latin typeface="Tahoma" pitchFamily="34" charset="0"/>
              </a:rPr>
              <a:t>.</a:t>
            </a:r>
          </a:p>
          <a:p>
            <a:pPr eaLnBrk="1" hangingPunct="1">
              <a:lnSpc>
                <a:spcPct val="80000"/>
              </a:lnSpc>
            </a:pPr>
            <a:r>
              <a:rPr lang="en-US" sz="2800" smtClean="0">
                <a:latin typeface="Tahoma" pitchFamily="34" charset="0"/>
              </a:rPr>
              <a:t>He developed a classification system for mental phenomena in which phenomena were viewed as part of three intertwined categories: </a:t>
            </a:r>
            <a:r>
              <a:rPr lang="en-US" sz="2800" i="1" smtClean="0">
                <a:latin typeface="Tahoma" pitchFamily="34" charset="0"/>
              </a:rPr>
              <a:t>presentations</a:t>
            </a:r>
            <a:r>
              <a:rPr lang="en-US" sz="2800" smtClean="0">
                <a:latin typeface="Tahoma" pitchFamily="34" charset="0"/>
              </a:rPr>
              <a:t>, </a:t>
            </a:r>
            <a:r>
              <a:rPr lang="en-US" sz="2800" i="1" smtClean="0">
                <a:latin typeface="Tahoma" pitchFamily="34" charset="0"/>
              </a:rPr>
              <a:t>judgments</a:t>
            </a:r>
            <a:r>
              <a:rPr lang="en-US" sz="2800" smtClean="0">
                <a:latin typeface="Tahoma" pitchFamily="34" charset="0"/>
              </a:rPr>
              <a:t>, and </a:t>
            </a:r>
            <a:r>
              <a:rPr lang="en-US" sz="2800" i="1" smtClean="0">
                <a:latin typeface="Tahoma" pitchFamily="34" charset="0"/>
              </a:rPr>
              <a:t>desires</a:t>
            </a:r>
            <a:r>
              <a:rPr lang="en-US" sz="2800" smtClean="0">
                <a:latin typeface="Tahoma" pitchFamily="34" charset="0"/>
              </a:rPr>
              <a:t>.</a:t>
            </a:r>
          </a:p>
          <a:p>
            <a:pPr eaLnBrk="1" hangingPunct="1">
              <a:lnSpc>
                <a:spcPct val="80000"/>
              </a:lnSpc>
            </a:pPr>
            <a:r>
              <a:rPr lang="en-US" sz="2800" smtClean="0">
                <a:latin typeface="Tahoma" pitchFamily="34" charset="0"/>
              </a:rPr>
              <a:t>Brentano’s influence comes through his system but also through his teaching and his impact on later ideas including the thought of William James, Gestalt psychology, existentialism, and others.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 (cont.)</a:t>
            </a:r>
          </a:p>
        </p:txBody>
      </p:sp>
      <p:sp>
        <p:nvSpPr>
          <p:cNvPr id="37891" name="Rectangle 3"/>
          <p:cNvSpPr>
            <a:spLocks noGrp="1" noChangeArrowheads="1"/>
          </p:cNvSpPr>
          <p:nvPr>
            <p:ph idx="1"/>
          </p:nvPr>
        </p:nvSpPr>
        <p:spPr/>
        <p:txBody>
          <a:bodyPr/>
          <a:lstStyle/>
          <a:p>
            <a:pPr eaLnBrk="1" hangingPunct="1">
              <a:lnSpc>
                <a:spcPct val="80000"/>
              </a:lnSpc>
            </a:pPr>
            <a:r>
              <a:rPr lang="en-US" sz="2400" b="1" smtClean="0">
                <a:latin typeface="Tahoma" pitchFamily="34" charset="0"/>
              </a:rPr>
              <a:t>Carl Stumpf</a:t>
            </a:r>
            <a:r>
              <a:rPr lang="en-US" sz="2400" smtClean="0">
                <a:latin typeface="Tahoma" pitchFamily="34" charset="0"/>
              </a:rPr>
              <a:t>, a student of Brentano, protested reductionism and emphasized the holistic nature of experience.</a:t>
            </a:r>
          </a:p>
          <a:p>
            <a:pPr eaLnBrk="1" hangingPunct="1">
              <a:lnSpc>
                <a:spcPct val="80000"/>
              </a:lnSpc>
            </a:pPr>
            <a:r>
              <a:rPr lang="en-US" sz="2400" smtClean="0">
                <a:latin typeface="Tahoma" pitchFamily="34" charset="0"/>
              </a:rPr>
              <a:t>He contributed to a broad collection of research areas in psychology, including emotion, the mental life of children, and perception of space, and he is most famous for his holistic work in the emerging field of musicology.</a:t>
            </a:r>
          </a:p>
          <a:p>
            <a:pPr eaLnBrk="1" hangingPunct="1">
              <a:lnSpc>
                <a:spcPct val="80000"/>
              </a:lnSpc>
            </a:pPr>
            <a:r>
              <a:rPr lang="en-US" sz="2400" b="1" smtClean="0">
                <a:latin typeface="Tahoma" pitchFamily="34" charset="0"/>
              </a:rPr>
              <a:t>Georg Elias Müller</a:t>
            </a:r>
            <a:r>
              <a:rPr lang="en-US" sz="2400" i="1" smtClean="0">
                <a:latin typeface="Tahoma" pitchFamily="34" charset="0"/>
              </a:rPr>
              <a:t> </a:t>
            </a:r>
            <a:r>
              <a:rPr lang="en-US" sz="2400" smtClean="0">
                <a:latin typeface="Tahoma" pitchFamily="34" charset="0"/>
              </a:rPr>
              <a:t>was highly regarded for his work in several fields, including psychophysics, memory, learning and vision.</a:t>
            </a:r>
          </a:p>
          <a:p>
            <a:pPr eaLnBrk="1" hangingPunct="1">
              <a:lnSpc>
                <a:spcPct val="80000"/>
              </a:lnSpc>
            </a:pPr>
            <a:r>
              <a:rPr lang="en-US" sz="2400" smtClean="0">
                <a:latin typeface="Tahoma" pitchFamily="34" charset="0"/>
              </a:rPr>
              <a:t>He was the first to describe the interference of newly learned material as </a:t>
            </a:r>
            <a:r>
              <a:rPr lang="en-US" sz="2400" i="1" smtClean="0">
                <a:latin typeface="Tahoma" pitchFamily="34" charset="0"/>
              </a:rPr>
              <a:t>retroactive inhibition</a:t>
            </a:r>
            <a:r>
              <a:rPr lang="en-US" sz="2400" smtClean="0">
                <a:latin typeface="Tahoma"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78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8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789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 (cont.)</a:t>
            </a:r>
          </a:p>
        </p:txBody>
      </p:sp>
      <p:sp>
        <p:nvSpPr>
          <p:cNvPr id="38915" name="Rectangle 3"/>
          <p:cNvSpPr>
            <a:spLocks noGrp="1" noChangeArrowheads="1"/>
          </p:cNvSpPr>
          <p:nvPr>
            <p:ph idx="1"/>
          </p:nvPr>
        </p:nvSpPr>
        <p:spPr/>
        <p:txBody>
          <a:bodyPr/>
          <a:lstStyle/>
          <a:p>
            <a:pPr eaLnBrk="1" hangingPunct="1">
              <a:lnSpc>
                <a:spcPct val="80000"/>
              </a:lnSpc>
            </a:pPr>
            <a:r>
              <a:rPr lang="en-US" sz="2400" b="1" smtClean="0">
                <a:latin typeface="Tahoma" pitchFamily="34" charset="0"/>
              </a:rPr>
              <a:t>Oswald Külpe</a:t>
            </a:r>
            <a:r>
              <a:rPr lang="en-US" sz="2400" i="1" smtClean="0">
                <a:latin typeface="Tahoma" pitchFamily="34" charset="0"/>
              </a:rPr>
              <a:t> and the </a:t>
            </a:r>
            <a:r>
              <a:rPr lang="en-US" sz="2400" b="1" smtClean="0">
                <a:latin typeface="Tahoma" pitchFamily="34" charset="0"/>
              </a:rPr>
              <a:t>Würzburg</a:t>
            </a:r>
            <a:r>
              <a:rPr lang="en-US" sz="2400" i="1" smtClean="0">
                <a:latin typeface="Tahoma" pitchFamily="34" charset="0"/>
              </a:rPr>
              <a:t> school </a:t>
            </a:r>
            <a:r>
              <a:rPr lang="en-US" sz="2400" smtClean="0">
                <a:latin typeface="Tahoma" pitchFamily="34" charset="0"/>
              </a:rPr>
              <a:t>of thought provided another alternative to Wundt’s psychology.</a:t>
            </a:r>
          </a:p>
          <a:p>
            <a:pPr eaLnBrk="1" hangingPunct="1">
              <a:lnSpc>
                <a:spcPct val="80000"/>
              </a:lnSpc>
            </a:pPr>
            <a:r>
              <a:rPr lang="en-US" sz="2400" smtClean="0">
                <a:latin typeface="Tahoma" pitchFamily="34" charset="0"/>
              </a:rPr>
              <a:t>The work on </a:t>
            </a:r>
            <a:r>
              <a:rPr lang="en-US" sz="2400" b="1" smtClean="0">
                <a:latin typeface="Tahoma" pitchFamily="34" charset="0"/>
              </a:rPr>
              <a:t>imageless thought</a:t>
            </a:r>
            <a:r>
              <a:rPr lang="en-US" sz="2400" i="1" smtClean="0">
                <a:latin typeface="Tahoma" pitchFamily="34" charset="0"/>
              </a:rPr>
              <a:t> </a:t>
            </a:r>
            <a:r>
              <a:rPr lang="en-US" sz="2400" smtClean="0">
                <a:latin typeface="Tahoma" pitchFamily="34" charset="0"/>
              </a:rPr>
              <a:t>challenged the elementary approach of Structuralism and Wundt’s laboratory work.</a:t>
            </a:r>
          </a:p>
          <a:p>
            <a:pPr eaLnBrk="1" hangingPunct="1">
              <a:lnSpc>
                <a:spcPct val="80000"/>
              </a:lnSpc>
            </a:pPr>
            <a:r>
              <a:rPr lang="en-US" sz="2400" smtClean="0">
                <a:latin typeface="Tahoma" pitchFamily="34" charset="0"/>
              </a:rPr>
              <a:t>Students at the Würzburg school also studied </a:t>
            </a:r>
            <a:r>
              <a:rPr lang="en-US" sz="2400" i="1" smtClean="0">
                <a:latin typeface="Tahoma" pitchFamily="34" charset="0"/>
              </a:rPr>
              <a:t>mental set</a:t>
            </a:r>
            <a:r>
              <a:rPr lang="en-US" sz="2400" smtClean="0">
                <a:latin typeface="Tahoma" pitchFamily="34" charset="0"/>
              </a:rPr>
              <a:t>, a participant’s tendency to respond in a given manner.</a:t>
            </a:r>
          </a:p>
          <a:p>
            <a:pPr eaLnBrk="1" hangingPunct="1">
              <a:lnSpc>
                <a:spcPct val="80000"/>
              </a:lnSpc>
            </a:pPr>
            <a:r>
              <a:rPr lang="en-US" sz="2400" smtClean="0">
                <a:latin typeface="Tahoma" pitchFamily="34" charset="0"/>
              </a:rPr>
              <a:t>While these researchers worked largely on higher mental operations, Külpe was open to a wider view of psychology,  and he argued for the importance of the study of </a:t>
            </a:r>
            <a:r>
              <a:rPr lang="en-US" sz="2400" i="1" smtClean="0">
                <a:latin typeface="Tahoma" pitchFamily="34" charset="0"/>
              </a:rPr>
              <a:t>psychogenesis</a:t>
            </a:r>
            <a:r>
              <a:rPr lang="en-US" sz="2400" smtClean="0">
                <a:latin typeface="Tahoma" pitchFamily="34" charset="0"/>
              </a:rPr>
              <a:t>, the study of the development of mental phenomena.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err="1" smtClean="0">
                <a:latin typeface="Arial Black" pitchFamily="34" charset="0"/>
              </a:rPr>
              <a:t>Titchener’s</a:t>
            </a:r>
            <a:r>
              <a:rPr lang="en-US" dirty="0" smtClean="0">
                <a:latin typeface="Arial Black" pitchFamily="34" charset="0"/>
              </a:rPr>
              <a:t> Famous Students (cont.)</a:t>
            </a:r>
          </a:p>
        </p:txBody>
      </p:sp>
      <p:sp>
        <p:nvSpPr>
          <p:cNvPr id="39939" name="Rectangle 3"/>
          <p:cNvSpPr>
            <a:spLocks noGrp="1" noChangeArrowheads="1"/>
          </p:cNvSpPr>
          <p:nvPr>
            <p:ph idx="1"/>
          </p:nvPr>
        </p:nvSpPr>
        <p:spPr/>
        <p:txBody>
          <a:bodyPr/>
          <a:lstStyle/>
          <a:p>
            <a:pPr eaLnBrk="1" hangingPunct="1">
              <a:lnSpc>
                <a:spcPct val="90000"/>
              </a:lnSpc>
            </a:pPr>
            <a:r>
              <a:rPr lang="en-US" sz="2400" b="1" smtClean="0">
                <a:latin typeface="Tahoma" pitchFamily="34" charset="0"/>
              </a:rPr>
              <a:t>Hermann Ebbinghaus</a:t>
            </a:r>
            <a:r>
              <a:rPr lang="en-US" sz="2400" i="1" smtClean="0">
                <a:latin typeface="Tahoma" pitchFamily="34" charset="0"/>
              </a:rPr>
              <a:t> </a:t>
            </a:r>
            <a:r>
              <a:rPr lang="en-US" sz="2400" smtClean="0">
                <a:latin typeface="Tahoma" pitchFamily="34" charset="0"/>
              </a:rPr>
              <a:t>broadened the scope of psychology with his successful scientific approach to memory, a field originally viewed as inaccessible to scientific inquiry.</a:t>
            </a:r>
          </a:p>
          <a:p>
            <a:pPr eaLnBrk="1" hangingPunct="1">
              <a:lnSpc>
                <a:spcPct val="90000"/>
              </a:lnSpc>
            </a:pPr>
            <a:r>
              <a:rPr lang="en-US" sz="2400" smtClean="0">
                <a:latin typeface="Tahoma" pitchFamily="34" charset="0"/>
              </a:rPr>
              <a:t>Throughout his work in memory and mental testing, he argued for methodological eclecticism.</a:t>
            </a:r>
          </a:p>
          <a:p>
            <a:pPr eaLnBrk="1" hangingPunct="1">
              <a:lnSpc>
                <a:spcPct val="90000"/>
              </a:lnSpc>
            </a:pPr>
            <a:r>
              <a:rPr lang="en-US" sz="2400" smtClean="0">
                <a:latin typeface="Tahoma" pitchFamily="34" charset="0"/>
              </a:rPr>
              <a:t>He developed the </a:t>
            </a:r>
            <a:r>
              <a:rPr lang="en-US" sz="2400" i="1" smtClean="0">
                <a:latin typeface="Tahoma" pitchFamily="34" charset="0"/>
              </a:rPr>
              <a:t>completion test </a:t>
            </a:r>
            <a:r>
              <a:rPr lang="en-US" sz="2400" smtClean="0">
                <a:latin typeface="Tahoma" pitchFamily="34" charset="0"/>
              </a:rPr>
              <a:t>to assess the cognitive abilities of children.</a:t>
            </a:r>
          </a:p>
          <a:p>
            <a:pPr eaLnBrk="1" hangingPunct="1">
              <a:lnSpc>
                <a:spcPct val="90000"/>
              </a:lnSpc>
            </a:pPr>
            <a:r>
              <a:rPr lang="en-US" sz="2400" smtClean="0">
                <a:latin typeface="Tahoma" pitchFamily="34" charset="0"/>
              </a:rPr>
              <a:t>Ebbinghaus inspired scientific research in memory when he demonstrated predictable effects of initial encoding of material to be recalled, duration of storage, and forgetting.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9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9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99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99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smtClean="0">
                <a:latin typeface="Arial Black" pitchFamily="34" charset="0"/>
              </a:rPr>
              <a:t>Titchener’s legacy</a:t>
            </a:r>
          </a:p>
        </p:txBody>
      </p:sp>
      <p:sp>
        <p:nvSpPr>
          <p:cNvPr id="11267" name="Rectangle 3"/>
          <p:cNvSpPr>
            <a:spLocks noGrp="1" noChangeArrowheads="1"/>
          </p:cNvSpPr>
          <p:nvPr>
            <p:ph idx="1"/>
          </p:nvPr>
        </p:nvSpPr>
        <p:spPr/>
        <p:txBody>
          <a:bodyPr/>
          <a:lstStyle/>
          <a:p>
            <a:pPr eaLnBrk="1" hangingPunct="1"/>
            <a:r>
              <a:rPr lang="en-US" sz="2400" smtClean="0">
                <a:latin typeface="Tahoma" pitchFamily="34" charset="0"/>
              </a:rPr>
              <a:t>In addition to his now famous students, Titchener had a major historical impact on psychology.</a:t>
            </a:r>
          </a:p>
          <a:p>
            <a:pPr eaLnBrk="1" hangingPunct="1"/>
            <a:r>
              <a:rPr lang="en-US" sz="2400" smtClean="0">
                <a:latin typeface="Tahoma" pitchFamily="34" charset="0"/>
              </a:rPr>
              <a:t>He opposed the rise of behaviorism, saying it was not real psychology.</a:t>
            </a:r>
          </a:p>
          <a:p>
            <a:pPr eaLnBrk="1" hangingPunct="1"/>
            <a:r>
              <a:rPr lang="en-US" sz="2400" smtClean="0">
                <a:latin typeface="Tahoma" pitchFamily="34" charset="0"/>
              </a:rPr>
              <a:t>Too his dismay, his Group, The Experimentalists, did not survive the rise of behaviorism.</a:t>
            </a:r>
          </a:p>
          <a:p>
            <a:pPr eaLnBrk="1" hangingPunct="1"/>
            <a:r>
              <a:rPr lang="en-US" sz="2400" smtClean="0">
                <a:latin typeface="Tahoma" pitchFamily="34" charset="0"/>
              </a:rPr>
              <a:t>But it was his students who made up the core of the American psychologists, and they were neither behavioral nor clinical during the pre-cognitive era (up to 1960).</a:t>
            </a:r>
          </a:p>
          <a:p>
            <a:pPr eaLnBrk="1" hangingPunct="1"/>
            <a:endParaRPr lang="en-US" sz="240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mtClean="0">
                <a:latin typeface="Arial Black" pitchFamily="34" charset="0"/>
              </a:rPr>
              <a:t>Other pre-Behaviorists</a:t>
            </a:r>
          </a:p>
        </p:txBody>
      </p:sp>
      <p:sp>
        <p:nvSpPr>
          <p:cNvPr id="19459" name="Rectangle 3"/>
          <p:cNvSpPr>
            <a:spLocks noGrp="1" noChangeArrowheads="1"/>
          </p:cNvSpPr>
          <p:nvPr>
            <p:ph idx="1"/>
          </p:nvPr>
        </p:nvSpPr>
        <p:spPr/>
        <p:txBody>
          <a:bodyPr rtlCol="0">
            <a:normAutofit fontScale="92500"/>
          </a:bodyPr>
          <a:lstStyle/>
          <a:p>
            <a:pPr eaLnBrk="1" fontAlgn="auto" hangingPunct="1">
              <a:spcAft>
                <a:spcPts val="0"/>
              </a:spcAft>
              <a:buFont typeface="Arial" pitchFamily="34" charset="0"/>
              <a:buChar char="•"/>
              <a:defRPr/>
            </a:pPr>
            <a:r>
              <a:rPr lang="en-US" dirty="0" smtClean="0">
                <a:latin typeface="Tahoma" pitchFamily="34" charset="0"/>
                <a:cs typeface="Tahoma" pitchFamily="34" charset="0"/>
              </a:rPr>
              <a:t>Phenomenology – counter to </a:t>
            </a:r>
            <a:r>
              <a:rPr lang="en-US" dirty="0" err="1" smtClean="0">
                <a:latin typeface="Tahoma" pitchFamily="34" charset="0"/>
                <a:cs typeface="Tahoma" pitchFamily="34" charset="0"/>
              </a:rPr>
              <a:t>Titchener</a:t>
            </a:r>
            <a:r>
              <a:rPr lang="en-US" dirty="0" smtClean="0">
                <a:latin typeface="Tahoma" pitchFamily="34" charset="0"/>
                <a:cs typeface="Tahoma" pitchFamily="34" charset="0"/>
              </a:rPr>
              <a:t>, some early experimental psychologists used introspection to study the “phenomenon,” or the mental activity as a unified whole.</a:t>
            </a:r>
          </a:p>
          <a:p>
            <a:pPr eaLnBrk="1" fontAlgn="auto" hangingPunct="1">
              <a:spcAft>
                <a:spcPts val="0"/>
              </a:spcAft>
              <a:buFont typeface="Arial" pitchFamily="34" charset="0"/>
              <a:buChar char="•"/>
              <a:defRPr/>
            </a:pPr>
            <a:r>
              <a:rPr lang="en-US" dirty="0" smtClean="0">
                <a:latin typeface="Tahoma" pitchFamily="34" charset="0"/>
                <a:cs typeface="Tahoma" pitchFamily="34" charset="0"/>
              </a:rPr>
              <a:t>Husserl (1859-1938) – proposed the mental relation to the physical world could not be understood until the “phenomenon” of mental life was understood as an independent whole.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45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smtClean="0">
                <a:latin typeface="Arial Black" pitchFamily="34" charset="0"/>
              </a:rPr>
              <a:t>Other pre-Behaviorists</a:t>
            </a:r>
          </a:p>
        </p:txBody>
      </p:sp>
      <p:sp>
        <p:nvSpPr>
          <p:cNvPr id="20483" name="Rectangle 3"/>
          <p:cNvSpPr>
            <a:spLocks noGrp="1" noChangeArrowheads="1"/>
          </p:cNvSpPr>
          <p:nvPr>
            <p:ph idx="1"/>
          </p:nvPr>
        </p:nvSpPr>
        <p:spPr/>
        <p:txBody>
          <a:bodyPr/>
          <a:lstStyle/>
          <a:p>
            <a:pPr eaLnBrk="1" hangingPunct="1">
              <a:lnSpc>
                <a:spcPct val="90000"/>
              </a:lnSpc>
            </a:pPr>
            <a:r>
              <a:rPr lang="en-US" smtClean="0">
                <a:latin typeface="Tahoma" pitchFamily="34" charset="0"/>
              </a:rPr>
              <a:t>Kulpe (1862-1915), though a student of Titchener,  became the most respected opponent of Wundtian psychology.</a:t>
            </a:r>
          </a:p>
          <a:p>
            <a:pPr lvl="1" eaLnBrk="1" hangingPunct="1">
              <a:lnSpc>
                <a:spcPct val="90000"/>
              </a:lnSpc>
            </a:pPr>
            <a:r>
              <a:rPr lang="en-US" smtClean="0">
                <a:latin typeface="Tahoma" pitchFamily="34" charset="0"/>
              </a:rPr>
              <a:t>Used introspection on “imageless thoughts,” or ideas which have meaning without sensory experience (doubt, confidence, judgment).</a:t>
            </a:r>
          </a:p>
          <a:p>
            <a:pPr lvl="1" eaLnBrk="1" hangingPunct="1">
              <a:lnSpc>
                <a:spcPct val="90000"/>
              </a:lnSpc>
            </a:pPr>
            <a:r>
              <a:rPr lang="en-US" smtClean="0">
                <a:latin typeface="Tahoma" pitchFamily="34" charset="0"/>
              </a:rPr>
              <a:t>Supported the use of experimental methods for both social psychology and higher mental processes.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048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p:cNvSpPr>
          <p:nvPr>
            <p:ph type="title"/>
          </p:nvPr>
        </p:nvSpPr>
        <p:spPr/>
        <p:txBody>
          <a:bodyPr/>
          <a:lstStyle/>
          <a:p>
            <a:pPr eaLnBrk="1" hangingPunct="1"/>
            <a:r>
              <a:rPr lang="en-US" sz="4000" dirty="0" smtClean="0">
                <a:latin typeface="Arial Black" pitchFamily="34" charset="0"/>
              </a:rPr>
              <a:t>Edward </a:t>
            </a:r>
            <a:r>
              <a:rPr lang="en-US" sz="4000" dirty="0" err="1" smtClean="0">
                <a:latin typeface="Arial Black" pitchFamily="34" charset="0"/>
              </a:rPr>
              <a:t>Titchener</a:t>
            </a:r>
            <a:r>
              <a:rPr lang="en-US" sz="4000" dirty="0" smtClean="0">
                <a:latin typeface="Arial Black" pitchFamily="34" charset="0"/>
              </a:rPr>
              <a:t> (1867-1927)</a:t>
            </a:r>
          </a:p>
        </p:txBody>
      </p:sp>
      <p:sp>
        <p:nvSpPr>
          <p:cNvPr id="4099" name="Rectangle 3"/>
          <p:cNvSpPr>
            <a:spLocks noGrp="1"/>
          </p:cNvSpPr>
          <p:nvPr>
            <p:ph type="body" idx="1"/>
          </p:nvPr>
        </p:nvSpPr>
        <p:spPr/>
        <p:txBody>
          <a:bodyPr/>
          <a:lstStyle/>
          <a:p>
            <a:pPr eaLnBrk="1" hangingPunct="1">
              <a:lnSpc>
                <a:spcPct val="90000"/>
              </a:lnSpc>
            </a:pPr>
            <a:r>
              <a:rPr lang="en-US" sz="2400" dirty="0" smtClean="0">
                <a:latin typeface="Tahoma" pitchFamily="34" charset="0"/>
              </a:rPr>
              <a:t>Edward Bradford </a:t>
            </a:r>
            <a:r>
              <a:rPr lang="en-US" sz="2400" dirty="0" err="1" smtClean="0">
                <a:latin typeface="Tahoma" pitchFamily="34" charset="0"/>
              </a:rPr>
              <a:t>Titchener</a:t>
            </a:r>
            <a:r>
              <a:rPr lang="en-US" sz="2400" dirty="0" smtClean="0">
                <a:latin typeface="Tahoma" pitchFamily="34" charset="0"/>
              </a:rPr>
              <a:t> brought Wundt’s “System” to American and trained the first critical mass of Ph. D. level psychologists. </a:t>
            </a:r>
          </a:p>
          <a:p>
            <a:pPr eaLnBrk="1" hangingPunct="1">
              <a:lnSpc>
                <a:spcPct val="90000"/>
              </a:lnSpc>
            </a:pPr>
            <a:endParaRPr lang="en-US" sz="2400" dirty="0" smtClean="0">
              <a:latin typeface="Tahoma" pitchFamily="34" charset="0"/>
            </a:endParaRPr>
          </a:p>
          <a:p>
            <a:pPr eaLnBrk="1" hangingPunct="1">
              <a:lnSpc>
                <a:spcPct val="90000"/>
              </a:lnSpc>
            </a:pPr>
            <a:r>
              <a:rPr lang="en-US" sz="2400" dirty="0" smtClean="0">
                <a:latin typeface="Tahoma" pitchFamily="34" charset="0"/>
              </a:rPr>
              <a:t>Born in southern England to a family of old lineage but little money.</a:t>
            </a:r>
          </a:p>
          <a:p>
            <a:pPr eaLnBrk="1" hangingPunct="1">
              <a:lnSpc>
                <a:spcPct val="90000"/>
              </a:lnSpc>
            </a:pPr>
            <a:endParaRPr lang="en-US" sz="2400" dirty="0" smtClean="0">
              <a:latin typeface="Tahoma" pitchFamily="34" charset="0"/>
            </a:endParaRPr>
          </a:p>
          <a:p>
            <a:pPr eaLnBrk="1" hangingPunct="1">
              <a:lnSpc>
                <a:spcPct val="90000"/>
              </a:lnSpc>
            </a:pPr>
            <a:r>
              <a:rPr lang="en-US" sz="2400" dirty="0" smtClean="0">
                <a:latin typeface="Tahoma" pitchFamily="34" charset="0"/>
              </a:rPr>
              <a:t>He entered Oxford in 1885 on a scholarship to study philosophy, and he became interested Wundt's writings, translating the third edition of Wundt’s, </a:t>
            </a:r>
            <a:r>
              <a:rPr lang="en-US" sz="2400" b="1" dirty="0" smtClean="0">
                <a:latin typeface="Tahoma" pitchFamily="34" charset="0"/>
              </a:rPr>
              <a:t>Principles of Physiological Psychology.</a:t>
            </a:r>
            <a:r>
              <a:rPr lang="en-US" sz="2400" dirty="0" smtClean="0">
                <a:latin typeface="Tahoma" pitchFamily="34" charset="0"/>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Edward </a:t>
            </a:r>
            <a:r>
              <a:rPr lang="en-US" dirty="0" err="1" smtClean="0">
                <a:latin typeface="Arial Black" pitchFamily="34" charset="0"/>
              </a:rPr>
              <a:t>Titchener</a:t>
            </a:r>
            <a:r>
              <a:rPr lang="en-US" dirty="0" smtClean="0">
                <a:latin typeface="Arial Black" pitchFamily="34" charset="0"/>
              </a:rPr>
              <a:t> (cont.)</a:t>
            </a:r>
            <a:endParaRPr lang="en-US" dirty="0"/>
          </a:p>
        </p:txBody>
      </p:sp>
      <p:sp>
        <p:nvSpPr>
          <p:cNvPr id="3" name="Content Placeholder 2"/>
          <p:cNvSpPr>
            <a:spLocks noGrp="1"/>
          </p:cNvSpPr>
          <p:nvPr>
            <p:ph idx="1"/>
          </p:nvPr>
        </p:nvSpPr>
        <p:spPr>
          <a:xfrm>
            <a:off x="457200" y="1600200"/>
            <a:ext cx="8229600" cy="5257800"/>
          </a:xfrm>
        </p:spPr>
        <p:txBody>
          <a:bodyPr/>
          <a:lstStyle/>
          <a:p>
            <a:r>
              <a:rPr lang="en-US" dirty="0" smtClean="0">
                <a:latin typeface="Tahoma" pitchFamily="34" charset="0"/>
              </a:rPr>
              <a:t>However, Wundt’s approach was not enthusiastically received at Oxford. </a:t>
            </a:r>
          </a:p>
          <a:p>
            <a:r>
              <a:rPr lang="en-US" dirty="0" err="1" smtClean="0">
                <a:latin typeface="Tahoma" pitchFamily="34" charset="0"/>
              </a:rPr>
              <a:t>Titchener</a:t>
            </a:r>
            <a:r>
              <a:rPr lang="en-US" dirty="0" smtClean="0">
                <a:latin typeface="Tahoma" pitchFamily="34" charset="0"/>
              </a:rPr>
              <a:t> decided to go to Leipzig and work with him.</a:t>
            </a:r>
          </a:p>
          <a:p>
            <a:r>
              <a:rPr lang="en-US" dirty="0" smtClean="0">
                <a:latin typeface="Tahoma" pitchFamily="34" charset="0"/>
              </a:rPr>
              <a:t>There, he received his doctorate under Wundt’s supervision, completing a dissertation on the binocular effects of monocular stimulation.</a:t>
            </a:r>
          </a:p>
          <a:p>
            <a:endParaRPr lang="en-US" dirty="0" smtClean="0">
              <a:latin typeface="Tahoma" pitchFamily="34" charset="0"/>
            </a:endParaRPr>
          </a:p>
          <a:p>
            <a:endParaRPr lang="en-US" dirty="0" smtClean="0">
              <a:latin typeface="Tahoma" pitchFamily="34" charset="0"/>
            </a:endParaRPr>
          </a:p>
          <a:p>
            <a:endParaRPr lang="en-US" dirty="0" smtClean="0">
              <a:latin typeface="Tahoma" pitchFamily="34" charset="0"/>
            </a:endParaRPr>
          </a:p>
          <a:p>
            <a:endParaRPr lang="en-US" dirty="0" smtClean="0">
              <a:latin typeface="Tahoma" pitchFamily="34" charset="0"/>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p:txBody>
          <a:bodyPr/>
          <a:lstStyle/>
          <a:p>
            <a:pPr eaLnBrk="1" hangingPunct="1"/>
            <a:r>
              <a:rPr lang="en-US" sz="4000" dirty="0" smtClean="0">
                <a:latin typeface="Arial Black" pitchFamily="34" charset="0"/>
              </a:rPr>
              <a:t>Edward </a:t>
            </a:r>
            <a:r>
              <a:rPr lang="en-US" sz="4000" dirty="0" err="1" smtClean="0">
                <a:latin typeface="Arial Black" pitchFamily="34" charset="0"/>
              </a:rPr>
              <a:t>Titchener</a:t>
            </a:r>
            <a:r>
              <a:rPr lang="en-US" sz="4000" dirty="0" smtClean="0">
                <a:latin typeface="Arial Black" pitchFamily="34" charset="0"/>
              </a:rPr>
              <a:t> (</a:t>
            </a:r>
            <a:r>
              <a:rPr lang="en-US" sz="4000" dirty="0" err="1" smtClean="0">
                <a:latin typeface="Arial Black" pitchFamily="34" charset="0"/>
              </a:rPr>
              <a:t>ont</a:t>
            </a:r>
            <a:r>
              <a:rPr lang="en-US" sz="4000" dirty="0" smtClean="0">
                <a:latin typeface="Arial Black" pitchFamily="34" charset="0"/>
              </a:rPr>
              <a:t>.) </a:t>
            </a:r>
          </a:p>
        </p:txBody>
      </p:sp>
      <p:sp>
        <p:nvSpPr>
          <p:cNvPr id="5123" name="Rectangle 3"/>
          <p:cNvSpPr>
            <a:spLocks noGrp="1"/>
          </p:cNvSpPr>
          <p:nvPr>
            <p:ph type="body" idx="1"/>
          </p:nvPr>
        </p:nvSpPr>
        <p:spPr>
          <a:xfrm>
            <a:off x="457200" y="1600200"/>
            <a:ext cx="8229600" cy="4953000"/>
          </a:xfrm>
        </p:spPr>
        <p:txBody>
          <a:bodyPr/>
          <a:lstStyle/>
          <a:p>
            <a:pPr eaLnBrk="1" hangingPunct="1">
              <a:lnSpc>
                <a:spcPct val="80000"/>
              </a:lnSpc>
            </a:pPr>
            <a:r>
              <a:rPr lang="en-US" sz="2400" dirty="0" smtClean="0">
                <a:latin typeface="Tahoma" pitchFamily="34" charset="0"/>
              </a:rPr>
              <a:t>He was not able to find a position in England, and had to accept a professorship at Cornell University, which had opened up when Frank Angell, an American student of Wundt, went to the newly founded Stanford University.</a:t>
            </a:r>
          </a:p>
          <a:p>
            <a:pPr eaLnBrk="1" hangingPunct="1">
              <a:lnSpc>
                <a:spcPct val="80000"/>
              </a:lnSpc>
              <a:buFont typeface="Arial" charset="0"/>
              <a:buNone/>
            </a:pPr>
            <a:endParaRPr lang="en-US" sz="2400" dirty="0" smtClean="0">
              <a:latin typeface="Tahoma" pitchFamily="34" charset="0"/>
            </a:endParaRPr>
          </a:p>
          <a:p>
            <a:pPr eaLnBrk="1" hangingPunct="1">
              <a:lnSpc>
                <a:spcPct val="80000"/>
              </a:lnSpc>
            </a:pPr>
            <a:r>
              <a:rPr lang="en-US" sz="2400" dirty="0" err="1" smtClean="0">
                <a:latin typeface="Tahoma" pitchFamily="34" charset="0"/>
              </a:rPr>
              <a:t>Titchener</a:t>
            </a:r>
            <a:r>
              <a:rPr lang="en-US" sz="2400" dirty="0" smtClean="0">
                <a:latin typeface="Tahoma" pitchFamily="34" charset="0"/>
              </a:rPr>
              <a:t> quickly becomes a major player in the formation of American Psychology</a:t>
            </a:r>
          </a:p>
          <a:p>
            <a:pPr lvl="1" eaLnBrk="1" hangingPunct="1">
              <a:lnSpc>
                <a:spcPct val="80000"/>
              </a:lnSpc>
            </a:pPr>
            <a:r>
              <a:rPr lang="en-US" sz="2000" dirty="0" smtClean="0">
                <a:latin typeface="Tahoma" pitchFamily="34" charset="0"/>
              </a:rPr>
              <a:t>He was named the American editor of </a:t>
            </a:r>
            <a:r>
              <a:rPr lang="en-US" sz="2000" b="1" dirty="0" smtClean="0">
                <a:latin typeface="Tahoma" pitchFamily="34" charset="0"/>
              </a:rPr>
              <a:t>Mind </a:t>
            </a:r>
            <a:r>
              <a:rPr lang="en-US" sz="2000" dirty="0" smtClean="0">
                <a:latin typeface="Tahoma" pitchFamily="34" charset="0"/>
              </a:rPr>
              <a:t>in 1894, and associate editor of the </a:t>
            </a:r>
            <a:r>
              <a:rPr lang="en-US" sz="2000" b="1" dirty="0" smtClean="0">
                <a:latin typeface="Tahoma" pitchFamily="34" charset="0"/>
              </a:rPr>
              <a:t>American Journal of Psychology </a:t>
            </a:r>
            <a:r>
              <a:rPr lang="en-US" sz="2000" dirty="0" smtClean="0">
                <a:latin typeface="Tahoma" pitchFamily="34" charset="0"/>
              </a:rPr>
              <a:t>in 1895.</a:t>
            </a:r>
          </a:p>
          <a:p>
            <a:pPr lvl="1" eaLnBrk="1" hangingPunct="1">
              <a:lnSpc>
                <a:spcPct val="80000"/>
              </a:lnSpc>
            </a:pPr>
            <a:r>
              <a:rPr lang="en-US" sz="2000" dirty="0" smtClean="0">
                <a:latin typeface="Tahoma" pitchFamily="34" charset="0"/>
              </a:rPr>
              <a:t>He Later received honorary degrees from Harvard, Clark, and Wisconsin.</a:t>
            </a:r>
          </a:p>
          <a:p>
            <a:pPr lvl="1" eaLnBrk="1" hangingPunct="1">
              <a:lnSpc>
                <a:spcPct val="80000"/>
              </a:lnSpc>
            </a:pPr>
            <a:r>
              <a:rPr lang="en-US" sz="2000" dirty="0" err="1" smtClean="0">
                <a:latin typeface="Tahoma" pitchFamily="34" charset="0"/>
              </a:rPr>
              <a:t>Titchener</a:t>
            </a:r>
            <a:r>
              <a:rPr lang="en-US" sz="2000" dirty="0" smtClean="0">
                <a:latin typeface="Tahoma" pitchFamily="34" charset="0"/>
              </a:rPr>
              <a:t> supervised a large number of students in early twentieth-century American psychology, but his system died with him in 1927.</a:t>
            </a:r>
          </a:p>
          <a:p>
            <a:pPr eaLnBrk="1" hangingPunct="1">
              <a:lnSpc>
                <a:spcPct val="80000"/>
              </a:lnSpc>
            </a:pPr>
            <a:endParaRPr lang="en-US" sz="2400" dirty="0" smtClean="0">
              <a:latin typeface="Tahoma"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smtClean="0">
                <a:latin typeface="Arial Black" pitchFamily="34" charset="0"/>
              </a:rPr>
              <a:t>Edward </a:t>
            </a:r>
            <a:r>
              <a:rPr lang="en-US" dirty="0" err="1" smtClean="0">
                <a:latin typeface="Arial Black" pitchFamily="34" charset="0"/>
              </a:rPr>
              <a:t>Titchener</a:t>
            </a:r>
            <a:r>
              <a:rPr lang="en-US" smtClean="0">
                <a:latin typeface="Arial Black" pitchFamily="34" charset="0"/>
              </a:rPr>
              <a:t>:</a:t>
            </a:r>
            <a:br>
              <a:rPr lang="en-US" smtClean="0">
                <a:latin typeface="Arial Black" pitchFamily="34" charset="0"/>
              </a:rPr>
            </a:br>
            <a:r>
              <a:rPr lang="en-US" smtClean="0">
                <a:latin typeface="Arial Black" pitchFamily="34" charset="0"/>
              </a:rPr>
              <a:t>A </a:t>
            </a:r>
            <a:r>
              <a:rPr lang="en-US" dirty="0" smtClean="0">
                <a:latin typeface="Arial Black" pitchFamily="34" charset="0"/>
              </a:rPr>
              <a:t>Brief Recap</a:t>
            </a:r>
          </a:p>
        </p:txBody>
      </p:sp>
      <p:sp>
        <p:nvSpPr>
          <p:cNvPr id="43011" name="Rectangle 3"/>
          <p:cNvSpPr>
            <a:spLocks noGrp="1" noChangeArrowheads="1"/>
          </p:cNvSpPr>
          <p:nvPr>
            <p:ph idx="1"/>
          </p:nvPr>
        </p:nvSpPr>
        <p:spPr/>
        <p:txBody>
          <a:bodyPr/>
          <a:lstStyle/>
          <a:p>
            <a:pPr eaLnBrk="1" hangingPunct="1"/>
            <a:r>
              <a:rPr lang="en-US" sz="2800" smtClean="0">
                <a:latin typeface="Tahoma" pitchFamily="34" charset="0"/>
              </a:rPr>
              <a:t>In a nutshell:</a:t>
            </a:r>
          </a:p>
          <a:p>
            <a:pPr eaLnBrk="1" hangingPunct="1"/>
            <a:r>
              <a:rPr lang="en-US" sz="2800" smtClean="0">
                <a:latin typeface="Tahoma" pitchFamily="34" charset="0"/>
              </a:rPr>
              <a:t>Titchener was a student of Wundt.</a:t>
            </a:r>
          </a:p>
          <a:p>
            <a:pPr eaLnBrk="1" hangingPunct="1"/>
            <a:r>
              <a:rPr lang="en-US" sz="2800" smtClean="0">
                <a:latin typeface="Tahoma" pitchFamily="34" charset="0"/>
              </a:rPr>
              <a:t>Titchener “Americanized” Wundt’s experimental psychology.</a:t>
            </a:r>
          </a:p>
          <a:p>
            <a:pPr lvl="1" eaLnBrk="1" hangingPunct="1"/>
            <a:r>
              <a:rPr lang="en-US" smtClean="0">
                <a:latin typeface="Tahoma" pitchFamily="34" charset="0"/>
              </a:rPr>
              <a:t>Translated “Principles of Physiological Psychology” into English.</a:t>
            </a:r>
          </a:p>
          <a:p>
            <a:pPr lvl="1" eaLnBrk="1" hangingPunct="1"/>
            <a:r>
              <a:rPr lang="en-US" smtClean="0">
                <a:latin typeface="Tahoma" pitchFamily="34" charset="0"/>
              </a:rPr>
              <a:t>Later, studied under Wundt for two years.</a:t>
            </a:r>
          </a:p>
          <a:p>
            <a:pPr lvl="1" eaLnBrk="1" hangingPunct="1"/>
            <a:r>
              <a:rPr lang="en-US" smtClean="0">
                <a:latin typeface="Tahoma" pitchFamily="34" charset="0"/>
              </a:rPr>
              <a:t>Went to Cornell (New York) and created first major experimental psychology program.</a:t>
            </a:r>
          </a:p>
          <a:p>
            <a:pPr eaLnBrk="1" hangingPunct="1"/>
            <a:endParaRPr lang="en-US" sz="24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301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3011">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301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301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4"/>
          <p:cNvSpPr>
            <a:spLocks noChangeArrowheads="1"/>
          </p:cNvSpPr>
          <p:nvPr/>
        </p:nvSpPr>
        <p:spPr bwMode="auto">
          <a:xfrm>
            <a:off x="2514600" y="1281113"/>
            <a:ext cx="4683125" cy="2898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algn="ctr"/>
            <a:r>
              <a:rPr lang="en-US"/>
              <a:t>  </a:t>
            </a:r>
            <a:r>
              <a:rPr lang="en-US" sz="9600"/>
              <a:t> </a:t>
            </a:r>
            <a:r>
              <a:rPr lang="en-US"/>
              <a:t>             </a:t>
            </a:r>
            <a:endParaRPr lang="en-US" b="1"/>
          </a:p>
          <a:p>
            <a:pPr algn="ctr"/>
            <a:r>
              <a:rPr lang="en-US" b="1"/>
              <a:t>(1867-1927)</a:t>
            </a:r>
            <a:br>
              <a:rPr lang="en-US" b="1"/>
            </a:br>
            <a:r>
              <a:rPr lang="en-US" b="1"/>
              <a:t>Psychologist</a:t>
            </a:r>
            <a:br>
              <a:rPr lang="en-US" b="1"/>
            </a:br>
            <a:endParaRPr lang="en-US" b="1"/>
          </a:p>
          <a:p>
            <a:endParaRPr lang="en-US" sz="1600" b="1"/>
          </a:p>
          <a:p>
            <a:endParaRPr lang="en-US"/>
          </a:p>
        </p:txBody>
      </p:sp>
      <p:pic>
        <p:nvPicPr>
          <p:cNvPr id="7173" name="Picture 5" descr="Edward Bradford Titchene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676400" y="152400"/>
            <a:ext cx="5632450" cy="6705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smtClean="0">
                <a:latin typeface="Arial Black" pitchFamily="34" charset="0"/>
              </a:rPr>
              <a:t>Titchener’s influences</a:t>
            </a:r>
          </a:p>
        </p:txBody>
      </p:sp>
      <p:sp>
        <p:nvSpPr>
          <p:cNvPr id="45059" name="Rectangle 3"/>
          <p:cNvSpPr>
            <a:spLocks noGrp="1" noChangeArrowheads="1"/>
          </p:cNvSpPr>
          <p:nvPr>
            <p:ph idx="1"/>
          </p:nvPr>
        </p:nvSpPr>
        <p:spPr/>
        <p:txBody>
          <a:bodyPr/>
          <a:lstStyle/>
          <a:p>
            <a:pPr eaLnBrk="1" hangingPunct="1"/>
            <a:r>
              <a:rPr lang="en-US" sz="2800" smtClean="0">
                <a:latin typeface="Tahoma" pitchFamily="34" charset="0"/>
              </a:rPr>
              <a:t>Started Cornell’s psychology program at age 25, and ran the program for 35 years (until death).</a:t>
            </a:r>
          </a:p>
          <a:p>
            <a:pPr eaLnBrk="1" hangingPunct="1"/>
            <a:r>
              <a:rPr lang="en-US" sz="2800" smtClean="0">
                <a:latin typeface="Tahoma" pitchFamily="34" charset="0"/>
              </a:rPr>
              <a:t>Denounced the non-experimental “Cartesian” (Descartes) psychology as inferior to the new experimental psychology.</a:t>
            </a:r>
          </a:p>
          <a:p>
            <a:pPr eaLnBrk="1" hangingPunct="1"/>
            <a:r>
              <a:rPr lang="en-US" sz="2800" smtClean="0">
                <a:latin typeface="Tahoma" pitchFamily="34" charset="0"/>
              </a:rPr>
              <a:t>Supported “investigations” of areas such as abnormal, developmental and social psychology, but did not endorse them as pure experimental psychology. (They were “applied” psychology.)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505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505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505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smtClean="0">
                <a:latin typeface="Arial Black" pitchFamily="34" charset="0"/>
              </a:rPr>
              <a:t>Titchener and APA</a:t>
            </a:r>
          </a:p>
        </p:txBody>
      </p:sp>
      <p:sp>
        <p:nvSpPr>
          <p:cNvPr id="46083" name="Rectangle 3"/>
          <p:cNvSpPr>
            <a:spLocks noGrp="1" noChangeArrowheads="1"/>
          </p:cNvSpPr>
          <p:nvPr>
            <p:ph idx="1"/>
          </p:nvPr>
        </p:nvSpPr>
        <p:spPr/>
        <p:txBody>
          <a:bodyPr rtlCol="0">
            <a:normAutofit lnSpcReduction="10000"/>
          </a:bodyPr>
          <a:lstStyle/>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The American Psychological Association (APA) made </a:t>
            </a:r>
            <a:r>
              <a:rPr lang="en-US" dirty="0" err="1" smtClean="0">
                <a:latin typeface="Tahoma" pitchFamily="34" charset="0"/>
                <a:cs typeface="Tahoma" pitchFamily="34" charset="0"/>
              </a:rPr>
              <a:t>Titchener</a:t>
            </a:r>
            <a:r>
              <a:rPr lang="en-US" dirty="0" smtClean="0">
                <a:latin typeface="Tahoma" pitchFamily="34" charset="0"/>
                <a:cs typeface="Tahoma" pitchFamily="34" charset="0"/>
              </a:rPr>
              <a:t> a charter member, but he did little to participate in the APA.</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He criticized APA for being too friendly with non-experimental psychologists, so </a:t>
            </a:r>
            <a:r>
              <a:rPr lang="en-US" dirty="0" err="1" smtClean="0">
                <a:latin typeface="Tahoma" pitchFamily="34" charset="0"/>
                <a:cs typeface="Tahoma" pitchFamily="34" charset="0"/>
              </a:rPr>
              <a:t>Titchener</a:t>
            </a:r>
            <a:r>
              <a:rPr lang="en-US" dirty="0" smtClean="0">
                <a:latin typeface="Tahoma" pitchFamily="34" charset="0"/>
                <a:cs typeface="Tahoma" pitchFamily="34" charset="0"/>
              </a:rPr>
              <a:t> formed his own group: “The Experimentalists.”</a:t>
            </a:r>
          </a:p>
          <a:p>
            <a:pPr eaLnBrk="1" fontAlgn="auto" hangingPunct="1">
              <a:lnSpc>
                <a:spcPct val="90000"/>
              </a:lnSpc>
              <a:spcAft>
                <a:spcPts val="0"/>
              </a:spcAft>
              <a:buFont typeface="Arial" pitchFamily="34" charset="0"/>
              <a:buChar char="•"/>
              <a:defRPr/>
            </a:pPr>
            <a:r>
              <a:rPr lang="en-US" dirty="0" smtClean="0">
                <a:latin typeface="Tahoma" pitchFamily="34" charset="0"/>
                <a:cs typeface="Tahoma" pitchFamily="34" charset="0"/>
              </a:rPr>
              <a:t>Membership was only by invitation of </a:t>
            </a:r>
            <a:r>
              <a:rPr lang="en-US" dirty="0" err="1" smtClean="0">
                <a:latin typeface="Tahoma" pitchFamily="34" charset="0"/>
                <a:cs typeface="Tahoma" pitchFamily="34" charset="0"/>
              </a:rPr>
              <a:t>Titchener</a:t>
            </a:r>
            <a:r>
              <a:rPr lang="en-US" dirty="0" smtClean="0">
                <a:latin typeface="Tahoma" pitchFamily="34" charset="0"/>
                <a:cs typeface="Tahoma" pitchFamily="34" charset="0"/>
              </a:rPr>
              <a:t>, and, disgracefully, he did not invite any women.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60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08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880</TotalTime>
  <Words>1982</Words>
  <Application>Microsoft Office PowerPoint</Application>
  <PresentationFormat>On-screen Show (4:3)</PresentationFormat>
  <Paragraphs>126</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Systems in Early Psychology</vt:lpstr>
      <vt:lpstr>Systems in Early Psychology (cont.)</vt:lpstr>
      <vt:lpstr>Edward Titchener (1867-1927)</vt:lpstr>
      <vt:lpstr>Edward Titchener (cont.)</vt:lpstr>
      <vt:lpstr>Edward Titchener (ont.) </vt:lpstr>
      <vt:lpstr>Edward Titchener: A Brief Recap</vt:lpstr>
      <vt:lpstr>Slide 7</vt:lpstr>
      <vt:lpstr>Titchener’s influences</vt:lpstr>
      <vt:lpstr>Titchener and APA</vt:lpstr>
      <vt:lpstr>Titchener’s psychology</vt:lpstr>
      <vt:lpstr>Titchener’s System</vt:lpstr>
      <vt:lpstr>Edward Titchener (cont.)</vt:lpstr>
      <vt:lpstr>Edward Titchener (cont.)</vt:lpstr>
      <vt:lpstr>Edward Titchener (cont.)</vt:lpstr>
      <vt:lpstr>Edward Titchener (cont.)</vt:lpstr>
      <vt:lpstr>Context Theory of Meaning</vt:lpstr>
      <vt:lpstr>Edward Titchener (cont.)</vt:lpstr>
      <vt:lpstr>Titchener’s Famous Students</vt:lpstr>
      <vt:lpstr>Titchener’s Famous Students (cont.)</vt:lpstr>
      <vt:lpstr>Titchener’s Famous Students (cont.)</vt:lpstr>
      <vt:lpstr>Titchener’s Famous Students (cont.)</vt:lpstr>
      <vt:lpstr>Titchener’s Famous Students (cont.)</vt:lpstr>
      <vt:lpstr>Titchener’s Famous Students (cont.)</vt:lpstr>
      <vt:lpstr>Titchener’s Famous Students (cont.)</vt:lpstr>
      <vt:lpstr>Titchener’s legacy</vt:lpstr>
      <vt:lpstr>Other pre-Behaviorists</vt:lpstr>
      <vt:lpstr>Other pre-Behaviorists</vt:lpstr>
    </vt:vector>
  </TitlesOfParts>
  <Company>The University of Texas at San Antonio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Edward Titchener (1867-1927)</dc:title>
  <dc:creator>Garza</dc:creator>
  <cp:lastModifiedBy>utsa</cp:lastModifiedBy>
  <cp:revision>36</cp:revision>
  <dcterms:created xsi:type="dcterms:W3CDTF">2006-02-24T21:17:26Z</dcterms:created>
  <dcterms:modified xsi:type="dcterms:W3CDTF">2012-10-16T15:31:22Z</dcterms:modified>
</cp:coreProperties>
</file>